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9" r:id="rId5"/>
    <p:sldId id="260" r:id="rId6"/>
    <p:sldId id="261" r:id="rId7"/>
    <p:sldId id="262" r:id="rId8"/>
    <p:sldId id="263" r:id="rId9"/>
    <p:sldId id="270" r:id="rId10"/>
    <p:sldId id="265" r:id="rId11"/>
    <p:sldId id="266" r:id="rId12"/>
    <p:sldId id="272" r:id="rId13"/>
    <p:sldId id="268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1EAB5D-1FC8-4D0E-AC59-9C5304C5B784}" v="3220" dt="2024-05-12T03:59:39.7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03" autoAdjust="0"/>
    <p:restoredTop sz="62941" autoAdjust="0"/>
  </p:normalViewPr>
  <p:slideViewPr>
    <p:cSldViewPr snapToGrid="0">
      <p:cViewPr varScale="1">
        <p:scale>
          <a:sx n="66" d="100"/>
          <a:sy n="66" d="100"/>
        </p:scale>
        <p:origin x="25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keshi kawakami" userId="4291eb5fa48bbde5" providerId="LiveId" clId="{BBCC5452-0B69-4C42-9650-170F8987B577}"/>
    <pc:docChg chg="modSld">
      <pc:chgData name="takeshi kawakami" userId="4291eb5fa48bbde5" providerId="LiveId" clId="{BBCC5452-0B69-4C42-9650-170F8987B577}" dt="2024-05-12T12:03:31.617" v="47" actId="6549"/>
      <pc:docMkLst>
        <pc:docMk/>
      </pc:docMkLst>
      <pc:sldChg chg="modNotesTx">
        <pc:chgData name="takeshi kawakami" userId="4291eb5fa48bbde5" providerId="LiveId" clId="{BBCC5452-0B69-4C42-9650-170F8987B577}" dt="2024-05-12T12:02:58.335" v="35" actId="6549"/>
        <pc:sldMkLst>
          <pc:docMk/>
          <pc:sldMk cId="620791461" sldId="256"/>
        </pc:sldMkLst>
      </pc:sldChg>
      <pc:sldChg chg="modNotesTx">
        <pc:chgData name="takeshi kawakami" userId="4291eb5fa48bbde5" providerId="LiveId" clId="{BBCC5452-0B69-4C42-9650-170F8987B577}" dt="2024-05-12T12:03:01.489" v="36" actId="6549"/>
        <pc:sldMkLst>
          <pc:docMk/>
          <pc:sldMk cId="2054700256" sldId="258"/>
        </pc:sldMkLst>
      </pc:sldChg>
      <pc:sldChg chg="modNotesTx">
        <pc:chgData name="takeshi kawakami" userId="4291eb5fa48bbde5" providerId="LiveId" clId="{BBCC5452-0B69-4C42-9650-170F8987B577}" dt="2024-05-12T12:03:03.892" v="37" actId="6549"/>
        <pc:sldMkLst>
          <pc:docMk/>
          <pc:sldMk cId="3243928672" sldId="259"/>
        </pc:sldMkLst>
      </pc:sldChg>
      <pc:sldChg chg="modNotesTx">
        <pc:chgData name="takeshi kawakami" userId="4291eb5fa48bbde5" providerId="LiveId" clId="{BBCC5452-0B69-4C42-9650-170F8987B577}" dt="2024-05-12T12:03:09.406" v="39" actId="6549"/>
        <pc:sldMkLst>
          <pc:docMk/>
          <pc:sldMk cId="3220740560" sldId="260"/>
        </pc:sldMkLst>
      </pc:sldChg>
      <pc:sldChg chg="modNotesTx">
        <pc:chgData name="takeshi kawakami" userId="4291eb5fa48bbde5" providerId="LiveId" clId="{BBCC5452-0B69-4C42-9650-170F8987B577}" dt="2024-05-12T12:03:11.952" v="40" actId="6549"/>
        <pc:sldMkLst>
          <pc:docMk/>
          <pc:sldMk cId="2010692524" sldId="261"/>
        </pc:sldMkLst>
      </pc:sldChg>
      <pc:sldChg chg="modNotesTx">
        <pc:chgData name="takeshi kawakami" userId="4291eb5fa48bbde5" providerId="LiveId" clId="{BBCC5452-0B69-4C42-9650-170F8987B577}" dt="2024-05-12T12:03:15.175" v="41" actId="6549"/>
        <pc:sldMkLst>
          <pc:docMk/>
          <pc:sldMk cId="2577607376" sldId="262"/>
        </pc:sldMkLst>
      </pc:sldChg>
      <pc:sldChg chg="modNotesTx">
        <pc:chgData name="takeshi kawakami" userId="4291eb5fa48bbde5" providerId="LiveId" clId="{BBCC5452-0B69-4C42-9650-170F8987B577}" dt="2024-05-12T12:03:17.491" v="42" actId="6549"/>
        <pc:sldMkLst>
          <pc:docMk/>
          <pc:sldMk cId="4222036647" sldId="263"/>
        </pc:sldMkLst>
      </pc:sldChg>
      <pc:sldChg chg="modNotesTx">
        <pc:chgData name="takeshi kawakami" userId="4291eb5fa48bbde5" providerId="LiveId" clId="{BBCC5452-0B69-4C42-9650-170F8987B577}" dt="2024-05-12T12:03:23.329" v="44" actId="6549"/>
        <pc:sldMkLst>
          <pc:docMk/>
          <pc:sldMk cId="1368949330" sldId="265"/>
        </pc:sldMkLst>
      </pc:sldChg>
      <pc:sldChg chg="modNotesTx">
        <pc:chgData name="takeshi kawakami" userId="4291eb5fa48bbde5" providerId="LiveId" clId="{BBCC5452-0B69-4C42-9650-170F8987B577}" dt="2024-05-12T12:03:25.705" v="45" actId="6549"/>
        <pc:sldMkLst>
          <pc:docMk/>
          <pc:sldMk cId="2512767463" sldId="266"/>
        </pc:sldMkLst>
      </pc:sldChg>
      <pc:sldChg chg="modNotesTx">
        <pc:chgData name="takeshi kawakami" userId="4291eb5fa48bbde5" providerId="LiveId" clId="{BBCC5452-0B69-4C42-9650-170F8987B577}" dt="2024-05-12T12:03:31.617" v="47" actId="6549"/>
        <pc:sldMkLst>
          <pc:docMk/>
          <pc:sldMk cId="1828500161" sldId="268"/>
        </pc:sldMkLst>
      </pc:sldChg>
      <pc:sldChg chg="modNotesTx">
        <pc:chgData name="takeshi kawakami" userId="4291eb5fa48bbde5" providerId="LiveId" clId="{BBCC5452-0B69-4C42-9650-170F8987B577}" dt="2024-05-12T12:03:06.715" v="38" actId="6549"/>
        <pc:sldMkLst>
          <pc:docMk/>
          <pc:sldMk cId="290316964" sldId="269"/>
        </pc:sldMkLst>
      </pc:sldChg>
      <pc:sldChg chg="modNotesTx">
        <pc:chgData name="takeshi kawakami" userId="4291eb5fa48bbde5" providerId="LiveId" clId="{BBCC5452-0B69-4C42-9650-170F8987B577}" dt="2024-05-12T12:03:19.824" v="43" actId="6549"/>
        <pc:sldMkLst>
          <pc:docMk/>
          <pc:sldMk cId="1718746441" sldId="270"/>
        </pc:sldMkLst>
      </pc:sldChg>
      <pc:sldChg chg="modNotesTx">
        <pc:chgData name="takeshi kawakami" userId="4291eb5fa48bbde5" providerId="LiveId" clId="{BBCC5452-0B69-4C42-9650-170F8987B577}" dt="2024-05-12T12:03:28.589" v="46" actId="6549"/>
        <pc:sldMkLst>
          <pc:docMk/>
          <pc:sldMk cId="2548847566" sldId="27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1BD05-02C8-4057-A770-B4C157018A6C}" type="datetimeFigureOut">
              <a:rPr kumimoji="1" lang="ja-JP" altLang="en-US" smtClean="0"/>
              <a:t>2024/5/12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7B82F-B453-4D02-9892-958DBE09E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039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7B82F-B453-4D02-9892-958DBE09E4B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8762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7B82F-B453-4D02-9892-958DBE09E4BB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2943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7B82F-B453-4D02-9892-958DBE09E4BB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1663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7B82F-B453-4D02-9892-958DBE09E4BB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14026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7B82F-B453-4D02-9892-958DBE09E4BB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126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7B82F-B453-4D02-9892-958DBE09E4B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831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7B82F-B453-4D02-9892-958DBE09E4BB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5766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7B82F-B453-4D02-9892-958DBE09E4BB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785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7B82F-B453-4D02-9892-958DBE09E4BB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61303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7B82F-B453-4D02-9892-958DBE09E4BB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9692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7B82F-B453-4D02-9892-958DBE09E4BB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3094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7B82F-B453-4D02-9892-958DBE09E4BB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1229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7B82F-B453-4D02-9892-958DBE09E4BB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3879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2F3186-6F84-9A54-166B-5BF770D2EC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AE452D5-18F3-54BF-3678-3458E9F956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BA05B9-546F-1669-5ACA-2C4B43DB4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AA6F-AE98-4257-B9FC-A55D07508C6B}" type="datetimeFigureOut">
              <a:rPr kumimoji="1" lang="ja-JP" altLang="en-US" smtClean="0"/>
              <a:t>2024/5/12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0AE982-B67D-2800-69E5-B0F72F42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23D705-B956-3274-C345-6E99CA4CE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E9F86-8495-46E7-89C6-7A549430F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89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3734D4-F04A-452F-DF62-C62247F69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CF5A84-4846-2B15-F170-0F21EA8F4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AB0619-4932-5ABB-CD9D-2D7E06E92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AA6F-AE98-4257-B9FC-A55D07508C6B}" type="datetimeFigureOut">
              <a:rPr kumimoji="1" lang="ja-JP" altLang="en-US" smtClean="0"/>
              <a:t>2024/5/12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CA1A22-5BE8-87F8-4D0F-E315179F1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D2AD30-AB8D-927A-55F9-3CDAC769C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E9F86-8495-46E7-89C6-7A549430F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199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1C11D5E-254E-5BDD-C1CB-9C2C700A1D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DAA4D8A-62C8-673D-688D-3F0BDEC130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535E60-5806-C8C7-DD99-920E42C0D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AA6F-AE98-4257-B9FC-A55D07508C6B}" type="datetimeFigureOut">
              <a:rPr kumimoji="1" lang="ja-JP" altLang="en-US" smtClean="0"/>
              <a:t>2024/5/12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390DA0-B408-603B-74FC-6821951F8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E2B9CA-3956-6A67-FCDD-918C733EF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E9F86-8495-46E7-89C6-7A549430F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681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89F915-7AEE-ACAF-9FA4-5878DC0AF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4987DF-835E-7EFB-1018-0BB455229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30572C-CEB6-0833-E954-3187357E4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AA6F-AE98-4257-B9FC-A55D07508C6B}" type="datetimeFigureOut">
              <a:rPr kumimoji="1" lang="ja-JP" altLang="en-US" smtClean="0"/>
              <a:t>2024/5/12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C2C7CF-EF5B-A402-5ABE-F4DFE9D10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40981A-D945-B27F-A7EF-7A5A510B6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E9F86-8495-46E7-89C6-7A549430F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357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2221D4-C83E-412D-30DA-F2C97CE21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4153D7-3D76-CBEC-1C20-9931EFF7B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B8CD58-514F-1C20-0C0F-4BE2CE2F6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AA6F-AE98-4257-B9FC-A55D07508C6B}" type="datetimeFigureOut">
              <a:rPr kumimoji="1" lang="ja-JP" altLang="en-US" smtClean="0"/>
              <a:t>2024/5/12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DC304A-5CD1-E0DF-D8D4-CCFC2412C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87D3E3-F3D8-F198-0B50-AD23EABCE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E9F86-8495-46E7-89C6-7A549430F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026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9D862D-486E-439A-A02F-F9372B7F3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0D58DB-BC27-D209-2BF7-D8CB958F69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8A491A6-F978-4118-E487-E397D3477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B302E27-DAE8-E03D-90C9-D74E88101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AA6F-AE98-4257-B9FC-A55D07508C6B}" type="datetimeFigureOut">
              <a:rPr kumimoji="1" lang="ja-JP" altLang="en-US" smtClean="0"/>
              <a:t>2024/5/12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297AA31-6ABF-17B3-E66D-FF7C5C84E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AABBB46-01B7-1B87-3718-090FD2956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E9F86-8495-46E7-89C6-7A549430F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402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40CE3E-E083-72A2-38E8-6DCBDA3D8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5E0CEB9-14E4-30EF-510B-11BAA78A5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2E21923-50F9-2D29-43CA-9A6A3760A6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D14699C-FBAD-3778-85CA-2A6C47A1A3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87051DA-48A6-8F69-A344-D4817B2100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13E43F7-D17F-28EB-4591-F089623EA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AA6F-AE98-4257-B9FC-A55D07508C6B}" type="datetimeFigureOut">
              <a:rPr kumimoji="1" lang="ja-JP" altLang="en-US" smtClean="0"/>
              <a:t>2024/5/12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F80219-0469-0B6A-5A2A-CC026B84E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6B6879C-1A3C-3B74-0462-BA8C0731C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E9F86-8495-46E7-89C6-7A549430F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611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60E55B-CBAA-CD61-05E7-F3F991A60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147AE11-2F19-3377-6E73-81935095B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AA6F-AE98-4257-B9FC-A55D07508C6B}" type="datetimeFigureOut">
              <a:rPr kumimoji="1" lang="ja-JP" altLang="en-US" smtClean="0"/>
              <a:t>2024/5/12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587D107-84B9-8892-8FE2-DDF4A0541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0ECE5BD-31DD-CF7F-745D-1EAB25699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E9F86-8495-46E7-89C6-7A549430F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9630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F02F3F8-8DE8-D2A2-6937-2A6D92F8C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AA6F-AE98-4257-B9FC-A55D07508C6B}" type="datetimeFigureOut">
              <a:rPr kumimoji="1" lang="ja-JP" altLang="en-US" smtClean="0"/>
              <a:t>2024/5/12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562CD9A-535D-6141-17CC-3171D29BD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BD46C2C-301A-1C73-E6DB-AE884F1B2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E9F86-8495-46E7-89C6-7A549430F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08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17EADB-40B9-F358-4458-F8E8FCAE3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1D4C83-FD45-CA96-1254-FCCC7511A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7579AEF-6C1E-6192-6FD2-83BDEE7738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A77FC-13FE-9465-4219-CB4B22D6A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AA6F-AE98-4257-B9FC-A55D07508C6B}" type="datetimeFigureOut">
              <a:rPr kumimoji="1" lang="ja-JP" altLang="en-US" smtClean="0"/>
              <a:t>2024/5/12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66EE97C-8CDC-F704-AD45-B3040436B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3FDC4F-D771-5A43-7A64-43CC0F535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E9F86-8495-46E7-89C6-7A549430F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4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BEC2BB-21CD-D7B8-4170-67AD5BB62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0878D51-2637-3549-0875-ECAFA25F71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8D2E7AB-7FA5-158E-F59F-6DEA000BA2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940480-B2B8-B3D6-5220-4F2C40F80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AA6F-AE98-4257-B9FC-A55D07508C6B}" type="datetimeFigureOut">
              <a:rPr kumimoji="1" lang="ja-JP" altLang="en-US" smtClean="0"/>
              <a:t>2024/5/12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4CE21C-7DD6-6570-14CE-4CAADE2A2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DADBC39-4B1D-E3DF-096F-97EF77107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E9F86-8495-46E7-89C6-7A549430F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6640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CEFBE7A-F47A-4FB0-833C-B5C39945D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89D8B0B-3FE6-9582-3A96-CEF605441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5D102B-9BC4-7087-41FE-7FEF4B31D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45AA6F-AE98-4257-B9FC-A55D07508C6B}" type="datetimeFigureOut">
              <a:rPr kumimoji="1" lang="ja-JP" altLang="en-US" smtClean="0"/>
              <a:t>2024/5/12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CC8AAA-791E-727A-BEC2-AB374CB817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E234A5-D6DE-A079-9278-A29E589787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FE9F86-8495-46E7-89C6-7A549430F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621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2CD860-190A-3736-D4FA-E9408132AD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984502"/>
            <a:ext cx="12192000" cy="2888996"/>
          </a:xfrm>
          <a:solidFill>
            <a:schemeClr val="accent6">
              <a:lumMod val="75000"/>
            </a:schemeClr>
          </a:solidFill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ハブ形式のサブスク型創作作品公開プラットフォーム</a:t>
            </a:r>
            <a:br>
              <a:rPr lang="en-US" altLang="ja-JP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lang="en-US" altLang="ja-JP" sz="66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『</a:t>
            </a:r>
            <a:r>
              <a:rPr lang="ja-JP" altLang="en-US" sz="66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クリプレ！</a:t>
            </a:r>
            <a:r>
              <a:rPr lang="en-US" altLang="ja-JP" sz="66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』</a:t>
            </a:r>
            <a:endParaRPr kumimoji="1" lang="ja-JP" altLang="en-US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C2D0A1-AE87-3B87-2CFC-62C62CDC7D15}"/>
              </a:ext>
            </a:extLst>
          </p:cNvPr>
          <p:cNvSpPr txBox="1"/>
          <p:nvPr/>
        </p:nvSpPr>
        <p:spPr>
          <a:xfrm>
            <a:off x="2464237" y="1417739"/>
            <a:ext cx="7263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「価値」を生み出す創作活動に、適切な“対価”を</a:t>
            </a:r>
          </a:p>
        </p:txBody>
      </p:sp>
    </p:spTree>
    <p:extLst>
      <p:ext uri="{BB962C8B-B14F-4D97-AF65-F5344CB8AC3E}">
        <p14:creationId xmlns:p14="http://schemas.microsoft.com/office/powerpoint/2010/main" val="620791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7341CDB-C6CC-C01F-2A04-7DFC6878BC2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1999" cy="35254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3015365-4045-D372-A896-9FFFDF8F9C37}"/>
              </a:ext>
            </a:extLst>
          </p:cNvPr>
          <p:cNvSpPr txBox="1"/>
          <p:nvPr/>
        </p:nvSpPr>
        <p:spPr>
          <a:xfrm>
            <a:off x="340493" y="692168"/>
            <a:ext cx="5929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『</a:t>
            </a:r>
            <a:r>
              <a:rPr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クリプレ！</a:t>
            </a:r>
            <a:r>
              <a:rPr lang="en-US" altLang="ja-JP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』</a:t>
            </a:r>
            <a:r>
              <a:rPr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が提供する価値</a:t>
            </a:r>
            <a:endParaRPr kumimoji="1" lang="ja-JP" altLang="en-US" sz="3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5C97917F-E2CB-CD8D-AA7B-C17B7CC49F07}"/>
              </a:ext>
            </a:extLst>
          </p:cNvPr>
          <p:cNvSpPr/>
          <p:nvPr/>
        </p:nvSpPr>
        <p:spPr>
          <a:xfrm>
            <a:off x="1003272" y="1729363"/>
            <a:ext cx="10187403" cy="81430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65A70E3-830C-C065-66A2-A266E2F66EBD}"/>
              </a:ext>
            </a:extLst>
          </p:cNvPr>
          <p:cNvSpPr txBox="1"/>
          <p:nvPr/>
        </p:nvSpPr>
        <p:spPr>
          <a:xfrm>
            <a:off x="1489617" y="1836297"/>
            <a:ext cx="92127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クリエイターの負担が少ない有償公開環境の提供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EB5CB4C-5B8D-25EC-21E5-799CC165A45C}"/>
              </a:ext>
            </a:extLst>
          </p:cNvPr>
          <p:cNvSpPr txBox="1"/>
          <p:nvPr/>
        </p:nvSpPr>
        <p:spPr>
          <a:xfrm>
            <a:off x="340494" y="2908593"/>
            <a:ext cx="115328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既存のプラットフォームには無い</a:t>
            </a:r>
            <a:r>
              <a:rPr lang="en-US" altLang="ja-JP" sz="3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『</a:t>
            </a:r>
            <a:r>
              <a:rPr lang="ja-JP" altLang="en-US" sz="3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クリプレ！</a:t>
            </a:r>
            <a:r>
              <a:rPr lang="en-US" altLang="ja-JP" sz="3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』</a:t>
            </a:r>
            <a:r>
              <a:rPr lang="ja-JP" altLang="en-US" sz="3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だけの特徴</a:t>
            </a:r>
            <a:endParaRPr lang="en-US" altLang="ja-JP" sz="32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C3AB2707-C9F4-214D-2FF9-2DBDC8118420}"/>
              </a:ext>
            </a:extLst>
          </p:cNvPr>
          <p:cNvCxnSpPr>
            <a:cxnSpLocks/>
          </p:cNvCxnSpPr>
          <p:nvPr/>
        </p:nvCxnSpPr>
        <p:spPr>
          <a:xfrm>
            <a:off x="475440" y="3553528"/>
            <a:ext cx="1124112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FE14D114-2A53-92B3-FEC6-7DEC2E911CB4}"/>
              </a:ext>
            </a:extLst>
          </p:cNvPr>
          <p:cNvSpPr/>
          <p:nvPr/>
        </p:nvSpPr>
        <p:spPr>
          <a:xfrm>
            <a:off x="1013217" y="4002200"/>
            <a:ext cx="10187403" cy="81430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0EDB68A-1E63-DB45-3F84-FF773BA706C0}"/>
              </a:ext>
            </a:extLst>
          </p:cNvPr>
          <p:cNvSpPr txBox="1"/>
          <p:nvPr/>
        </p:nvSpPr>
        <p:spPr>
          <a:xfrm>
            <a:off x="1353357" y="4116964"/>
            <a:ext cx="94852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「創った作品でお金がもらえる」という成功体験 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28754B-97FC-E0CB-CF7A-CF8D43A4C3EE}"/>
              </a:ext>
            </a:extLst>
          </p:cNvPr>
          <p:cNvSpPr txBox="1"/>
          <p:nvPr/>
        </p:nvSpPr>
        <p:spPr>
          <a:xfrm>
            <a:off x="329573" y="5182324"/>
            <a:ext cx="115328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「報酬の発生」は、無償公開には存在しない大きなメリット </a:t>
            </a:r>
            <a:endParaRPr lang="en-US" altLang="ja-JP" sz="32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7C4FB5CF-30D8-F62B-B2AD-C81A46B305C7}"/>
              </a:ext>
            </a:extLst>
          </p:cNvPr>
          <p:cNvCxnSpPr>
            <a:cxnSpLocks/>
          </p:cNvCxnSpPr>
          <p:nvPr/>
        </p:nvCxnSpPr>
        <p:spPr>
          <a:xfrm>
            <a:off x="475439" y="5815425"/>
            <a:ext cx="1124112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0DF3D82F-35D2-D946-7A98-428E412E8850}"/>
              </a:ext>
            </a:extLst>
          </p:cNvPr>
          <p:cNvCxnSpPr>
            <a:cxnSpLocks/>
          </p:cNvCxnSpPr>
          <p:nvPr/>
        </p:nvCxnSpPr>
        <p:spPr>
          <a:xfrm>
            <a:off x="340493" y="1301007"/>
            <a:ext cx="11532852" cy="0"/>
          </a:xfrm>
          <a:prstGeom prst="lin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9016643-4B50-F9B3-968E-6006DC0FC043}"/>
              </a:ext>
            </a:extLst>
          </p:cNvPr>
          <p:cNvSpPr/>
          <p:nvPr/>
        </p:nvSpPr>
        <p:spPr>
          <a:xfrm>
            <a:off x="1" y="6505459"/>
            <a:ext cx="12191999" cy="35254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/>
              <a:t>©2024</a:t>
            </a:r>
            <a:r>
              <a:rPr kumimoji="1" lang="ja-JP" altLang="en-US" sz="1200" dirty="0"/>
              <a:t>　クリエイターズ・プレイス</a:t>
            </a:r>
          </a:p>
        </p:txBody>
      </p:sp>
    </p:spTree>
    <p:extLst>
      <p:ext uri="{BB962C8B-B14F-4D97-AF65-F5344CB8AC3E}">
        <p14:creationId xmlns:p14="http://schemas.microsoft.com/office/powerpoint/2010/main" val="136894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81ACEB74-B88C-989D-A439-1984F9A0C659}"/>
              </a:ext>
            </a:extLst>
          </p:cNvPr>
          <p:cNvSpPr/>
          <p:nvPr/>
        </p:nvSpPr>
        <p:spPr>
          <a:xfrm>
            <a:off x="1466336" y="1669203"/>
            <a:ext cx="9261275" cy="81430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C399AF3-51B3-AE7A-9F0A-21D37514AD9D}"/>
              </a:ext>
            </a:extLst>
          </p:cNvPr>
          <p:cNvSpPr txBox="1"/>
          <p:nvPr/>
        </p:nvSpPr>
        <p:spPr>
          <a:xfrm>
            <a:off x="492927" y="4702624"/>
            <a:ext cx="10234684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 anchor="t">
            <a:spAutoFit/>
          </a:bodyPr>
          <a:lstStyle/>
          <a:p>
            <a:endParaRPr kumimoji="1" lang="ja-JP" altLang="en-US" sz="3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00DF8DA-1AD0-F55B-3C86-6E066E232BEE}"/>
              </a:ext>
            </a:extLst>
          </p:cNvPr>
          <p:cNvSpPr txBox="1"/>
          <p:nvPr/>
        </p:nvSpPr>
        <p:spPr>
          <a:xfrm>
            <a:off x="492927" y="2872877"/>
            <a:ext cx="10234684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 anchor="t">
            <a:spAutoFit/>
          </a:bodyPr>
          <a:lstStyle/>
          <a:p>
            <a:endParaRPr kumimoji="1" lang="ja-JP" altLang="en-US" sz="3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7341CDB-C6CC-C01F-2A04-7DFC6878BC2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1999" cy="35254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A5AA06A-1CFD-E0FB-90A0-5776FB4E4FFE}"/>
              </a:ext>
            </a:extLst>
          </p:cNvPr>
          <p:cNvSpPr txBox="1"/>
          <p:nvPr/>
        </p:nvSpPr>
        <p:spPr>
          <a:xfrm>
            <a:off x="340493" y="692168"/>
            <a:ext cx="5519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『</a:t>
            </a:r>
            <a:r>
              <a:rPr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クリプレ！</a:t>
            </a:r>
            <a:r>
              <a:rPr lang="en-US" altLang="ja-JP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』</a:t>
            </a:r>
            <a:r>
              <a:rPr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の収益モデル</a:t>
            </a:r>
            <a:endParaRPr kumimoji="1" lang="ja-JP" altLang="en-US" sz="3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A95F1BD6-E1DF-BA0A-4B22-766F70BED31F}"/>
              </a:ext>
            </a:extLst>
          </p:cNvPr>
          <p:cNvCxnSpPr>
            <a:cxnSpLocks/>
          </p:cNvCxnSpPr>
          <p:nvPr/>
        </p:nvCxnSpPr>
        <p:spPr>
          <a:xfrm>
            <a:off x="340493" y="1301007"/>
            <a:ext cx="11532852" cy="0"/>
          </a:xfrm>
          <a:prstGeom prst="lin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F0BF6F0-6A93-8BF8-42E8-2ECB9CB0585F}"/>
              </a:ext>
            </a:extLst>
          </p:cNvPr>
          <p:cNvSpPr txBox="1"/>
          <p:nvPr/>
        </p:nvSpPr>
        <p:spPr>
          <a:xfrm>
            <a:off x="1673155" y="1756383"/>
            <a:ext cx="8845691" cy="5847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kumimoji="1" lang="ja-JP" altLang="en-US" sz="3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サービスコンセプト ： 毎日開催の同人作品展覧会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01565AD-B549-BA4B-A64D-9217812FBF7A}"/>
              </a:ext>
            </a:extLst>
          </p:cNvPr>
          <p:cNvSpPr txBox="1"/>
          <p:nvPr/>
        </p:nvSpPr>
        <p:spPr>
          <a:xfrm>
            <a:off x="516991" y="2853769"/>
            <a:ext cx="11206143" cy="1311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閲覧利用者（作品の消費者）</a:t>
            </a:r>
            <a:r>
              <a:rPr lang="en-US" altLang="ja-JP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…</a:t>
            </a:r>
            <a:r>
              <a:rPr lang="ja-JP" altLang="en-US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入場料（会員費）の発生</a:t>
            </a:r>
            <a:endParaRPr lang="en-US" altLang="ja-JP" sz="3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>
              <a:lnSpc>
                <a:spcPct val="200000"/>
              </a:lnSpc>
            </a:pPr>
            <a:r>
              <a:rPr kumimoji="1" lang="ja-JP" altLang="en-US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 →　約２０％が自社収入　　約８０％はクリエイターへ分配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4F9A54-DE3F-61E9-89A8-E2EE7396D8FC}"/>
              </a:ext>
            </a:extLst>
          </p:cNvPr>
          <p:cNvSpPr txBox="1"/>
          <p:nvPr/>
        </p:nvSpPr>
        <p:spPr>
          <a:xfrm>
            <a:off x="480894" y="4678560"/>
            <a:ext cx="11206143" cy="1342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クリエイター（作品公開利用者） </a:t>
            </a:r>
            <a:r>
              <a:rPr lang="en-US" altLang="ja-JP" sz="3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…</a:t>
            </a:r>
            <a:r>
              <a:rPr lang="ja-JP" altLang="en-US" sz="3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無料で作品公開が可能</a:t>
            </a:r>
            <a:endParaRPr lang="en-US" altLang="ja-JP" sz="3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ct val="200000"/>
              </a:lnSpc>
            </a:pPr>
            <a:r>
              <a:rPr kumimoji="1" lang="ja-JP" altLang="en-US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→ ただし、「報酬対象枠」の拡張は有料（サークル参加料）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0365BE-E1D7-0057-F0A5-3B45052D7F15}"/>
              </a:ext>
            </a:extLst>
          </p:cNvPr>
          <p:cNvSpPr/>
          <p:nvPr/>
        </p:nvSpPr>
        <p:spPr>
          <a:xfrm>
            <a:off x="1" y="6505459"/>
            <a:ext cx="12191999" cy="35254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/>
              <a:t>©2024</a:t>
            </a:r>
            <a:r>
              <a:rPr kumimoji="1" lang="ja-JP" altLang="en-US" sz="1200" dirty="0"/>
              <a:t>　クリエイターズ・プレイス</a:t>
            </a:r>
          </a:p>
        </p:txBody>
      </p:sp>
    </p:spTree>
    <p:extLst>
      <p:ext uri="{BB962C8B-B14F-4D97-AF65-F5344CB8AC3E}">
        <p14:creationId xmlns:p14="http://schemas.microsoft.com/office/powerpoint/2010/main" val="251276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7341CDB-C6CC-C01F-2A04-7DFC6878BC2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1999" cy="35254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709D9D8-5111-EFC1-3724-92343074BEE1}"/>
              </a:ext>
            </a:extLst>
          </p:cNvPr>
          <p:cNvSpPr txBox="1"/>
          <p:nvPr/>
        </p:nvSpPr>
        <p:spPr>
          <a:xfrm>
            <a:off x="340493" y="692168"/>
            <a:ext cx="5929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「報酬対象枠」を設定する理由</a:t>
            </a:r>
            <a:endParaRPr kumimoji="1" lang="ja-JP" altLang="en-US" sz="3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B57800D9-F047-2F32-EDDA-4C9652C49D23}"/>
              </a:ext>
            </a:extLst>
          </p:cNvPr>
          <p:cNvCxnSpPr>
            <a:cxnSpLocks/>
          </p:cNvCxnSpPr>
          <p:nvPr/>
        </p:nvCxnSpPr>
        <p:spPr>
          <a:xfrm>
            <a:off x="340493" y="1301007"/>
            <a:ext cx="11532852" cy="0"/>
          </a:xfrm>
          <a:prstGeom prst="lin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F78252D-78C8-C19A-BDA9-41066D648221}"/>
              </a:ext>
            </a:extLst>
          </p:cNvPr>
          <p:cNvSpPr txBox="1"/>
          <p:nvPr/>
        </p:nvSpPr>
        <p:spPr>
          <a:xfrm>
            <a:off x="341640" y="1720287"/>
            <a:ext cx="4031873" cy="5539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 anchor="t">
            <a:spAutoFit/>
          </a:bodyPr>
          <a:lstStyle/>
          <a:p>
            <a:r>
              <a:rPr kumimoji="1" lang="ja-JP" altLang="en-US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報酬対象枠が無い場合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962DCFD-54C7-393D-D682-DE8FC0F4AAEA}"/>
              </a:ext>
            </a:extLst>
          </p:cNvPr>
          <p:cNvSpPr txBox="1"/>
          <p:nvPr/>
        </p:nvSpPr>
        <p:spPr>
          <a:xfrm>
            <a:off x="492713" y="2628596"/>
            <a:ext cx="112061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１作品のデータ量が巨大に　→　サーバー費用大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A3DB51C-6B91-7887-002C-3487BC9E06F9}"/>
              </a:ext>
            </a:extLst>
          </p:cNvPr>
          <p:cNvSpPr txBox="1"/>
          <p:nvPr/>
        </p:nvSpPr>
        <p:spPr>
          <a:xfrm>
            <a:off x="341640" y="3694115"/>
            <a:ext cx="4031873" cy="5539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 anchor="t">
            <a:spAutoFit/>
          </a:bodyPr>
          <a:lstStyle/>
          <a:p>
            <a:r>
              <a:rPr kumimoji="1" lang="ja-JP" altLang="en-US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報酬対象枠がある場合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DF33826-FA60-AB88-20CE-2F40EE5DF484}"/>
              </a:ext>
            </a:extLst>
          </p:cNvPr>
          <p:cNvSpPr txBox="1"/>
          <p:nvPr/>
        </p:nvSpPr>
        <p:spPr>
          <a:xfrm>
            <a:off x="506781" y="4506287"/>
            <a:ext cx="11206143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枠内に多くの作品を収めるため、最適化・軽量化が行われる</a:t>
            </a:r>
            <a:endParaRPr lang="en-US" altLang="ja-JP" sz="3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>
              <a:lnSpc>
                <a:spcPct val="200000"/>
              </a:lnSpc>
            </a:pPr>
            <a:r>
              <a:rPr kumimoji="1" lang="ja-JP" altLang="en-US" sz="3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１作品のデータ量が小さく　→　サーバー費用抑制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3590812-62EE-3C99-788E-C8F517F1DF33}"/>
              </a:ext>
            </a:extLst>
          </p:cNvPr>
          <p:cNvSpPr/>
          <p:nvPr/>
        </p:nvSpPr>
        <p:spPr>
          <a:xfrm>
            <a:off x="1" y="6505459"/>
            <a:ext cx="12191999" cy="35254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/>
              <a:t>©2024</a:t>
            </a:r>
            <a:r>
              <a:rPr kumimoji="1" lang="ja-JP" altLang="en-US" sz="1200" dirty="0"/>
              <a:t>　クリエイターズ・プレイス</a:t>
            </a:r>
          </a:p>
        </p:txBody>
      </p:sp>
    </p:spTree>
    <p:extLst>
      <p:ext uri="{BB962C8B-B14F-4D97-AF65-F5344CB8AC3E}">
        <p14:creationId xmlns:p14="http://schemas.microsoft.com/office/powerpoint/2010/main" val="2548847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7341CDB-C6CC-C01F-2A04-7DFC6878BC2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1999" cy="35254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3616060-9C5D-9407-017E-BDDBF2752305}"/>
              </a:ext>
            </a:extLst>
          </p:cNvPr>
          <p:cNvSpPr txBox="1"/>
          <p:nvPr/>
        </p:nvSpPr>
        <p:spPr>
          <a:xfrm>
            <a:off x="340493" y="692168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まとめ</a:t>
            </a:r>
            <a:endParaRPr kumimoji="1" lang="ja-JP" altLang="en-US" sz="3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103A9209-5067-FE6C-4032-746BA878BE0A}"/>
              </a:ext>
            </a:extLst>
          </p:cNvPr>
          <p:cNvCxnSpPr>
            <a:cxnSpLocks/>
          </p:cNvCxnSpPr>
          <p:nvPr/>
        </p:nvCxnSpPr>
        <p:spPr>
          <a:xfrm>
            <a:off x="340493" y="1301007"/>
            <a:ext cx="11532852" cy="0"/>
          </a:xfrm>
          <a:prstGeom prst="lin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54FC4E5-35C1-1C1B-036A-32E04C638C50}"/>
              </a:ext>
            </a:extLst>
          </p:cNvPr>
          <p:cNvSpPr txBox="1"/>
          <p:nvPr/>
        </p:nvSpPr>
        <p:spPr>
          <a:xfrm>
            <a:off x="563276" y="1699724"/>
            <a:ext cx="11089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【</a:t>
            </a:r>
            <a:r>
              <a:rPr lang="ja-JP" altLang="en-US" sz="24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無償公開</a:t>
            </a:r>
            <a:r>
              <a:rPr lang="en-US" altLang="ja-JP" sz="24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】</a:t>
            </a:r>
            <a:r>
              <a:rPr lang="ja-JP" altLang="en-US" sz="24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が主流となっている要因は</a:t>
            </a:r>
            <a:r>
              <a:rPr lang="en-US" altLang="ja-JP" sz="24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…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5F13569-8E45-89BD-65D1-AFCE75748F88}"/>
              </a:ext>
            </a:extLst>
          </p:cNvPr>
          <p:cNvSpPr txBox="1"/>
          <p:nvPr/>
        </p:nvSpPr>
        <p:spPr>
          <a:xfrm>
            <a:off x="1048378" y="2414436"/>
            <a:ext cx="9417963" cy="5539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 anchor="t">
            <a:spAutoFit/>
          </a:bodyPr>
          <a:lstStyle/>
          <a:p>
            <a:r>
              <a:rPr kumimoji="1" lang="ja-JP" altLang="en-US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趣味として創作活動を行っているクリエイターが多い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AE86692-3203-0976-225B-3A6BDFD63516}"/>
              </a:ext>
            </a:extLst>
          </p:cNvPr>
          <p:cNvSpPr txBox="1"/>
          <p:nvPr/>
        </p:nvSpPr>
        <p:spPr>
          <a:xfrm>
            <a:off x="1048378" y="3221481"/>
            <a:ext cx="10187404" cy="5539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 anchor="t">
            <a:spAutoFit/>
          </a:bodyPr>
          <a:lstStyle/>
          <a:p>
            <a:r>
              <a:rPr kumimoji="1" lang="ja-JP" altLang="en-US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趣味だからこそ、活動の負担を少なくしたいと考えている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4A5FB84-F2E5-B73D-81DF-30CEA21D1C06}"/>
              </a:ext>
            </a:extLst>
          </p:cNvPr>
          <p:cNvSpPr txBox="1"/>
          <p:nvPr/>
        </p:nvSpPr>
        <p:spPr>
          <a:xfrm>
            <a:off x="563276" y="4270853"/>
            <a:ext cx="11089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この現状に「ハブ形式の採用」で応え、活動に適切な“対価”を発生させる</a:t>
            </a:r>
            <a:endParaRPr lang="en-US" altLang="ja-JP" sz="24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A1E7C81-6D5E-E933-13E0-8ECF87455B14}"/>
              </a:ext>
            </a:extLst>
          </p:cNvPr>
          <p:cNvSpPr txBox="1"/>
          <p:nvPr/>
        </p:nvSpPr>
        <p:spPr>
          <a:xfrm>
            <a:off x="2675760" y="5118870"/>
            <a:ext cx="68645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それが</a:t>
            </a:r>
            <a:r>
              <a:rPr lang="en-US" altLang="ja-JP" sz="44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『</a:t>
            </a:r>
            <a:r>
              <a:rPr lang="ja-JP" altLang="en-US" sz="44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クリプレ！</a:t>
            </a:r>
            <a:r>
              <a:rPr lang="en-US" altLang="ja-JP" sz="44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74EC1BD-AA2B-D3FC-FDA2-569FD0231D3D}"/>
              </a:ext>
            </a:extLst>
          </p:cNvPr>
          <p:cNvSpPr/>
          <p:nvPr/>
        </p:nvSpPr>
        <p:spPr>
          <a:xfrm>
            <a:off x="1" y="6505459"/>
            <a:ext cx="12191999" cy="35254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/>
              <a:t>©2024</a:t>
            </a:r>
            <a:r>
              <a:rPr kumimoji="1" lang="ja-JP" altLang="en-US" sz="1200" dirty="0"/>
              <a:t>　クリエイターズ・プレイス</a:t>
            </a:r>
          </a:p>
        </p:txBody>
      </p:sp>
    </p:spTree>
    <p:extLst>
      <p:ext uri="{BB962C8B-B14F-4D97-AF65-F5344CB8AC3E}">
        <p14:creationId xmlns:p14="http://schemas.microsoft.com/office/powerpoint/2010/main" val="1828500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7341CDB-C6CC-C01F-2A04-7DFC6878BC2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1999" cy="35254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E00CD97-2A28-1663-61C4-0649147234D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" y="6505459"/>
            <a:ext cx="12191999" cy="35254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/>
              <a:t>©2024</a:t>
            </a:r>
            <a:r>
              <a:rPr kumimoji="1" lang="ja-JP" altLang="en-US" sz="1200" dirty="0"/>
              <a:t>　クリエイターズ・プレイス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802BF8E-B6F5-51C3-0FC0-698782C0577E}"/>
              </a:ext>
            </a:extLst>
          </p:cNvPr>
          <p:cNvSpPr txBox="1"/>
          <p:nvPr/>
        </p:nvSpPr>
        <p:spPr>
          <a:xfrm>
            <a:off x="341640" y="1720287"/>
            <a:ext cx="4031873" cy="5539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 anchor="t">
            <a:spAutoFit/>
          </a:bodyPr>
          <a:lstStyle/>
          <a:p>
            <a:r>
              <a:rPr kumimoji="1" lang="en-US" altLang="ja-JP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『</a:t>
            </a:r>
            <a:r>
              <a:rPr kumimoji="1" lang="ja-JP" altLang="en-US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クリプレ！</a:t>
            </a:r>
            <a:r>
              <a:rPr kumimoji="1" lang="en-US" altLang="ja-JP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』</a:t>
            </a:r>
            <a:r>
              <a:rPr kumimoji="1" lang="ja-JP" altLang="en-US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とは</a:t>
            </a:r>
            <a:r>
              <a:rPr kumimoji="1" lang="en-US" altLang="ja-JP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…</a:t>
            </a:r>
            <a:endParaRPr kumimoji="1" lang="ja-JP" altLang="en-US" sz="3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2DDA45E-49E2-7C97-3AD0-25DE5A5EAE47}"/>
              </a:ext>
            </a:extLst>
          </p:cNvPr>
          <p:cNvSpPr txBox="1"/>
          <p:nvPr/>
        </p:nvSpPr>
        <p:spPr>
          <a:xfrm>
            <a:off x="617582" y="2606005"/>
            <a:ext cx="109568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公開作品の閲覧回数に応じて、報酬が貰えるプラットフォーム</a:t>
            </a:r>
            <a:endParaRPr kumimoji="1" lang="ja-JP" altLang="en-US" sz="3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224BF57-5291-D074-5223-944A04BA80AD}"/>
              </a:ext>
            </a:extLst>
          </p:cNvPr>
          <p:cNvSpPr txBox="1"/>
          <p:nvPr/>
        </p:nvSpPr>
        <p:spPr>
          <a:xfrm>
            <a:off x="340493" y="692168"/>
            <a:ext cx="63401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事業（プラットフォーム）の概要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3A5B9583-1B54-8335-2853-D7A5135461B6}"/>
              </a:ext>
            </a:extLst>
          </p:cNvPr>
          <p:cNvCxnSpPr>
            <a:cxnSpLocks/>
          </p:cNvCxnSpPr>
          <p:nvPr/>
        </p:nvCxnSpPr>
        <p:spPr>
          <a:xfrm>
            <a:off x="340493" y="1301007"/>
            <a:ext cx="11532852" cy="0"/>
          </a:xfrm>
          <a:prstGeom prst="lin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40548F0-3986-01B4-80C0-AFCFA675410B}"/>
              </a:ext>
            </a:extLst>
          </p:cNvPr>
          <p:cNvSpPr txBox="1"/>
          <p:nvPr/>
        </p:nvSpPr>
        <p:spPr>
          <a:xfrm>
            <a:off x="340493" y="3603346"/>
            <a:ext cx="6340197" cy="5539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 anchor="t">
            <a:spAutoFit/>
          </a:bodyPr>
          <a:lstStyle/>
          <a:p>
            <a:r>
              <a:rPr lang="en-US" altLang="ja-JP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『</a:t>
            </a:r>
            <a:r>
              <a:rPr lang="ja-JP" altLang="en-US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クリプレ！</a:t>
            </a:r>
            <a:r>
              <a:rPr lang="en-US" altLang="ja-JP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』</a:t>
            </a:r>
            <a:r>
              <a:rPr lang="ja-JP" altLang="en-US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のメインターゲット</a:t>
            </a:r>
            <a:endParaRPr kumimoji="1" lang="ja-JP" altLang="en-US" sz="3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D225677-1C42-4B21-3434-5689AF899283}"/>
              </a:ext>
            </a:extLst>
          </p:cNvPr>
          <p:cNvSpPr txBox="1"/>
          <p:nvPr/>
        </p:nvSpPr>
        <p:spPr>
          <a:xfrm>
            <a:off x="617575" y="4489064"/>
            <a:ext cx="9589485" cy="131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「趣味」として創作活動を行っているクリエイター</a:t>
            </a:r>
            <a:endParaRPr kumimoji="1" lang="en-US" altLang="ja-JP" sz="3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（創作活動を生計維持の手段としていないクリエイター）</a:t>
            </a:r>
            <a:endParaRPr kumimoji="1" lang="ja-JP" altLang="en-US" sz="3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470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7341CDB-C6CC-C01F-2A04-7DFC6878BC2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1999" cy="35254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DC707F5-0A45-1A55-2783-A7853C39E134}"/>
              </a:ext>
            </a:extLst>
          </p:cNvPr>
          <p:cNvSpPr txBox="1"/>
          <p:nvPr/>
        </p:nvSpPr>
        <p:spPr>
          <a:xfrm>
            <a:off x="340493" y="692168"/>
            <a:ext cx="51090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クリエイターが抱える問題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86E2119-129D-40FF-1438-60DE09000FC8}"/>
              </a:ext>
            </a:extLst>
          </p:cNvPr>
          <p:cNvSpPr txBox="1"/>
          <p:nvPr/>
        </p:nvSpPr>
        <p:spPr>
          <a:xfrm>
            <a:off x="341640" y="1720287"/>
            <a:ext cx="7879080" cy="5539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 anchor="t">
            <a:spAutoFit/>
          </a:bodyPr>
          <a:lstStyle/>
          <a:p>
            <a:r>
              <a:rPr kumimoji="1" lang="ja-JP" altLang="en-US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自身の作品に“値段</a:t>
            </a:r>
            <a:r>
              <a:rPr lang="ja-JP" altLang="en-US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”</a:t>
            </a:r>
            <a:r>
              <a:rPr kumimoji="1" lang="ja-JP" altLang="en-US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をつけることが難しい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4416533-ADE3-D94B-0420-601D49125DC4}"/>
              </a:ext>
            </a:extLst>
          </p:cNvPr>
          <p:cNvSpPr txBox="1"/>
          <p:nvPr/>
        </p:nvSpPr>
        <p:spPr>
          <a:xfrm>
            <a:off x="506781" y="2606005"/>
            <a:ext cx="11206143" cy="1462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創作分野には、明確な「価値の基準」が存在しない</a:t>
            </a:r>
            <a:endParaRPr lang="en-US" altLang="ja-JP" sz="3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3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</a:t>
            </a:r>
            <a:r>
              <a:rPr kumimoji="1" lang="ja-JP" altLang="en-US" sz="3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→　価値の決定が困難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7B4A88FC-31B5-7D67-22C9-6DBB186E8242}"/>
              </a:ext>
            </a:extLst>
          </p:cNvPr>
          <p:cNvSpPr/>
          <p:nvPr/>
        </p:nvSpPr>
        <p:spPr>
          <a:xfrm>
            <a:off x="1016151" y="4425377"/>
            <a:ext cx="10187403" cy="158685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C9C6803-2A31-0B84-E367-7C924930A6C2}"/>
              </a:ext>
            </a:extLst>
          </p:cNvPr>
          <p:cNvSpPr txBox="1"/>
          <p:nvPr/>
        </p:nvSpPr>
        <p:spPr>
          <a:xfrm>
            <a:off x="1221585" y="4563079"/>
            <a:ext cx="9748830" cy="1311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趣味として活動しているクリエイター（非商用目的）は、</a:t>
            </a:r>
            <a:endParaRPr lang="en-US" altLang="ja-JP" sz="3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自身の作品に“値段”をつけることを難しく感じている</a:t>
            </a:r>
            <a:endParaRPr kumimoji="1" lang="ja-JP" altLang="en-US" sz="3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73CEC452-F048-7430-06F9-CEA4CD7ACE3C}"/>
              </a:ext>
            </a:extLst>
          </p:cNvPr>
          <p:cNvCxnSpPr>
            <a:cxnSpLocks/>
          </p:cNvCxnSpPr>
          <p:nvPr/>
        </p:nvCxnSpPr>
        <p:spPr>
          <a:xfrm>
            <a:off x="340493" y="1301007"/>
            <a:ext cx="11532852" cy="0"/>
          </a:xfrm>
          <a:prstGeom prst="lin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206A0A3-FFF7-A6ED-07C0-DF4083B4B365}"/>
              </a:ext>
            </a:extLst>
          </p:cNvPr>
          <p:cNvSpPr/>
          <p:nvPr/>
        </p:nvSpPr>
        <p:spPr>
          <a:xfrm>
            <a:off x="1" y="6505459"/>
            <a:ext cx="12191999" cy="35254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/>
              <a:t>©2024</a:t>
            </a:r>
            <a:r>
              <a:rPr kumimoji="1" lang="ja-JP" altLang="en-US" sz="1200" dirty="0"/>
              <a:t>　クリエイターズ・プレイス</a:t>
            </a:r>
          </a:p>
        </p:txBody>
      </p:sp>
    </p:spTree>
    <p:extLst>
      <p:ext uri="{BB962C8B-B14F-4D97-AF65-F5344CB8AC3E}">
        <p14:creationId xmlns:p14="http://schemas.microsoft.com/office/powerpoint/2010/main" val="324392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7341CDB-C6CC-C01F-2A04-7DFC6878BC2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1999" cy="35254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DC707F5-0A45-1A55-2783-A7853C39E134}"/>
              </a:ext>
            </a:extLst>
          </p:cNvPr>
          <p:cNvSpPr txBox="1"/>
          <p:nvPr/>
        </p:nvSpPr>
        <p:spPr>
          <a:xfrm>
            <a:off x="340493" y="692168"/>
            <a:ext cx="4288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クリエイターのニーズ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86E2119-129D-40FF-1438-60DE09000FC8}"/>
              </a:ext>
            </a:extLst>
          </p:cNvPr>
          <p:cNvSpPr txBox="1"/>
          <p:nvPr/>
        </p:nvSpPr>
        <p:spPr>
          <a:xfrm>
            <a:off x="341640" y="1720287"/>
            <a:ext cx="7879080" cy="5539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 anchor="t">
            <a:spAutoFit/>
          </a:bodyPr>
          <a:lstStyle/>
          <a:p>
            <a:r>
              <a:rPr kumimoji="1" lang="ja-JP" altLang="en-US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趣味の活動だから「義務感」を感じたくない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4416533-ADE3-D94B-0420-601D49125DC4}"/>
              </a:ext>
            </a:extLst>
          </p:cNvPr>
          <p:cNvSpPr txBox="1"/>
          <p:nvPr/>
        </p:nvSpPr>
        <p:spPr>
          <a:xfrm>
            <a:off x="506781" y="2606005"/>
            <a:ext cx="11206143" cy="1462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大好きな趣味であっても、強制されると楽しめなくなる</a:t>
            </a:r>
            <a:endParaRPr lang="en-US" altLang="ja-JP" sz="3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3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→　活動の義務化は避けたい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7B4A88FC-31B5-7D67-22C9-6DBB186E8242}"/>
              </a:ext>
            </a:extLst>
          </p:cNvPr>
          <p:cNvSpPr/>
          <p:nvPr/>
        </p:nvSpPr>
        <p:spPr>
          <a:xfrm>
            <a:off x="1016151" y="4439224"/>
            <a:ext cx="10187403" cy="158685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C9C6803-2A31-0B84-E367-7C924930A6C2}"/>
              </a:ext>
            </a:extLst>
          </p:cNvPr>
          <p:cNvSpPr txBox="1"/>
          <p:nvPr/>
        </p:nvSpPr>
        <p:spPr>
          <a:xfrm>
            <a:off x="1203347" y="4576926"/>
            <a:ext cx="9785307" cy="1311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趣味として活動しているクリエイターは、自分のペース</a:t>
            </a:r>
            <a:endParaRPr lang="en-US" altLang="ja-JP" sz="3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で創作活動を行うことができる環境を求めている</a:t>
            </a:r>
            <a:endParaRPr kumimoji="1" lang="ja-JP" altLang="en-US" sz="3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7B2CC5C4-56C6-ABEA-B7EF-2C9E5815E248}"/>
              </a:ext>
            </a:extLst>
          </p:cNvPr>
          <p:cNvCxnSpPr>
            <a:cxnSpLocks/>
          </p:cNvCxnSpPr>
          <p:nvPr/>
        </p:nvCxnSpPr>
        <p:spPr>
          <a:xfrm>
            <a:off x="340493" y="1301007"/>
            <a:ext cx="11532852" cy="0"/>
          </a:xfrm>
          <a:prstGeom prst="lin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C188718-1D42-D799-0224-3299BDDCCC05}"/>
              </a:ext>
            </a:extLst>
          </p:cNvPr>
          <p:cNvSpPr/>
          <p:nvPr/>
        </p:nvSpPr>
        <p:spPr>
          <a:xfrm>
            <a:off x="1" y="6505459"/>
            <a:ext cx="12191999" cy="35254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/>
              <a:t>©2024</a:t>
            </a:r>
            <a:r>
              <a:rPr kumimoji="1" lang="ja-JP" altLang="en-US" sz="1200" dirty="0"/>
              <a:t>　クリエイターズ・プレイス</a:t>
            </a:r>
          </a:p>
        </p:txBody>
      </p:sp>
    </p:spTree>
    <p:extLst>
      <p:ext uri="{BB962C8B-B14F-4D97-AF65-F5344CB8AC3E}">
        <p14:creationId xmlns:p14="http://schemas.microsoft.com/office/powerpoint/2010/main" val="290316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7341CDB-C6CC-C01F-2A04-7DFC6878BC2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1999" cy="35254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9891F67-E6B6-F531-DEC1-CE33FAB66A76}"/>
              </a:ext>
            </a:extLst>
          </p:cNvPr>
          <p:cNvSpPr txBox="1"/>
          <p:nvPr/>
        </p:nvSpPr>
        <p:spPr>
          <a:xfrm>
            <a:off x="340493" y="692168"/>
            <a:ext cx="112646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既存有償プラットフォームの不完全性（サブスク型の場合）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B13EFE8-E71E-6D6E-CF4C-F7F93682C93F}"/>
              </a:ext>
            </a:extLst>
          </p:cNvPr>
          <p:cNvSpPr txBox="1"/>
          <p:nvPr/>
        </p:nvSpPr>
        <p:spPr>
          <a:xfrm>
            <a:off x="341640" y="1720287"/>
            <a:ext cx="4801314" cy="5539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 anchor="t">
            <a:spAutoFit/>
          </a:bodyPr>
          <a:lstStyle/>
          <a:p>
            <a:r>
              <a:rPr kumimoji="1" lang="ja-JP" altLang="en-US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作品への「値付け」が必要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A98035B-4084-C643-CA63-08D00341C360}"/>
              </a:ext>
            </a:extLst>
          </p:cNvPr>
          <p:cNvSpPr txBox="1"/>
          <p:nvPr/>
        </p:nvSpPr>
        <p:spPr>
          <a:xfrm>
            <a:off x="617581" y="2606005"/>
            <a:ext cx="1108951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クリエイター自身がプラン金額を決定　＝　値付け行為</a:t>
            </a:r>
            <a:endParaRPr lang="en-US" altLang="ja-JP" sz="3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4FD139A-DD2D-78E6-997C-9EA4E3CC7A40}"/>
              </a:ext>
            </a:extLst>
          </p:cNvPr>
          <p:cNvSpPr txBox="1"/>
          <p:nvPr/>
        </p:nvSpPr>
        <p:spPr>
          <a:xfrm>
            <a:off x="617581" y="4515991"/>
            <a:ext cx="11089510" cy="1311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プラン加入者から毎月一定の“お金（支援）”を受け取る形式</a:t>
            </a:r>
            <a:endParaRPr lang="en-US" altLang="ja-JP" sz="3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3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→　金額に合った活動をしなければ　という「義務感」</a:t>
            </a:r>
            <a:endParaRPr lang="en-US" altLang="ja-JP" sz="3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A10D2B0F-9AD8-E64A-C5B2-C1043F156298}"/>
              </a:ext>
            </a:extLst>
          </p:cNvPr>
          <p:cNvCxnSpPr>
            <a:cxnSpLocks/>
          </p:cNvCxnSpPr>
          <p:nvPr/>
        </p:nvCxnSpPr>
        <p:spPr>
          <a:xfrm>
            <a:off x="340493" y="1301007"/>
            <a:ext cx="11532852" cy="0"/>
          </a:xfrm>
          <a:prstGeom prst="lin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2E07AC6-F37D-389D-CDF8-D34831EFF953}"/>
              </a:ext>
            </a:extLst>
          </p:cNvPr>
          <p:cNvSpPr txBox="1"/>
          <p:nvPr/>
        </p:nvSpPr>
        <p:spPr>
          <a:xfrm>
            <a:off x="340493" y="3604206"/>
            <a:ext cx="6340197" cy="5539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 anchor="t">
            <a:spAutoFit/>
          </a:bodyPr>
          <a:lstStyle/>
          <a:p>
            <a:r>
              <a:rPr lang="ja-JP" altLang="en-US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活動に対する「義務感」が生まれる</a:t>
            </a:r>
            <a:endParaRPr kumimoji="1" lang="ja-JP" altLang="en-US" sz="3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D82E0E8-7125-8D61-4E8B-036208EEE3BA}"/>
              </a:ext>
            </a:extLst>
          </p:cNvPr>
          <p:cNvSpPr/>
          <p:nvPr/>
        </p:nvSpPr>
        <p:spPr>
          <a:xfrm>
            <a:off x="1" y="6505459"/>
            <a:ext cx="12191999" cy="35254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/>
              <a:t>©2024</a:t>
            </a:r>
            <a:r>
              <a:rPr kumimoji="1" lang="ja-JP" altLang="en-US" sz="1200" dirty="0"/>
              <a:t>　クリエイターズ・プレイス</a:t>
            </a:r>
          </a:p>
        </p:txBody>
      </p:sp>
    </p:spTree>
    <p:extLst>
      <p:ext uri="{BB962C8B-B14F-4D97-AF65-F5344CB8AC3E}">
        <p14:creationId xmlns:p14="http://schemas.microsoft.com/office/powerpoint/2010/main" val="3220740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655207D9-A90C-9654-9962-793A07F231D0}"/>
              </a:ext>
            </a:extLst>
          </p:cNvPr>
          <p:cNvSpPr/>
          <p:nvPr/>
        </p:nvSpPr>
        <p:spPr>
          <a:xfrm>
            <a:off x="1466336" y="1669203"/>
            <a:ext cx="9261275" cy="81430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7341CDB-C6CC-C01F-2A04-7DFC6878BC2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1999" cy="35254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B1B8345-E2BC-4766-003E-453DA3B712C5}"/>
              </a:ext>
            </a:extLst>
          </p:cNvPr>
          <p:cNvSpPr txBox="1"/>
          <p:nvPr/>
        </p:nvSpPr>
        <p:spPr>
          <a:xfrm>
            <a:off x="340493" y="692168"/>
            <a:ext cx="46987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クリエイターの活動実態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8C333AA-1E4A-F207-9533-B6D9E7240E7A}"/>
              </a:ext>
            </a:extLst>
          </p:cNvPr>
          <p:cNvSpPr txBox="1"/>
          <p:nvPr/>
        </p:nvSpPr>
        <p:spPr>
          <a:xfrm>
            <a:off x="2143635" y="1776137"/>
            <a:ext cx="79047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SNS</a:t>
            </a:r>
            <a:r>
              <a:rPr kumimoji="1"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などを利用した、作品の「無償公開」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31C393B-7FFD-A8E0-8B95-C0E0415ED55F}"/>
              </a:ext>
            </a:extLst>
          </p:cNvPr>
          <p:cNvSpPr txBox="1"/>
          <p:nvPr/>
        </p:nvSpPr>
        <p:spPr>
          <a:xfrm>
            <a:off x="551244" y="2770536"/>
            <a:ext cx="11089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【</a:t>
            </a:r>
            <a:r>
              <a:rPr lang="ja-JP" altLang="en-US" sz="24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無償公開</a:t>
            </a:r>
            <a:r>
              <a:rPr lang="en-US" altLang="ja-JP" sz="24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】</a:t>
            </a:r>
            <a:r>
              <a:rPr lang="ja-JP" altLang="en-US" sz="24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が主流の中でも</a:t>
            </a:r>
            <a:r>
              <a:rPr lang="en-US" altLang="ja-JP" sz="24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…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DB13141-558D-17AF-E4DE-82FE2742A6D7}"/>
              </a:ext>
            </a:extLst>
          </p:cNvPr>
          <p:cNvSpPr txBox="1"/>
          <p:nvPr/>
        </p:nvSpPr>
        <p:spPr>
          <a:xfrm>
            <a:off x="551244" y="3296457"/>
            <a:ext cx="11089510" cy="1462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作品を楽しみにしている人・楽しんでいる人は多数存在</a:t>
            </a:r>
            <a:endParaRPr lang="en-US" altLang="ja-JP" sz="3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>
              <a:lnSpc>
                <a:spcPct val="200000"/>
              </a:lnSpc>
            </a:pPr>
            <a:r>
              <a:rPr lang="ja-JP" altLang="en-US" sz="3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創作活動は“価値”を生み出している</a:t>
            </a:r>
            <a:endParaRPr lang="en-US" altLang="ja-JP" sz="3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15C58B56-02D6-FE7B-C5C4-9B79379414CD}"/>
              </a:ext>
            </a:extLst>
          </p:cNvPr>
          <p:cNvCxnSpPr>
            <a:cxnSpLocks/>
          </p:cNvCxnSpPr>
          <p:nvPr/>
        </p:nvCxnSpPr>
        <p:spPr>
          <a:xfrm>
            <a:off x="1873190" y="4759358"/>
            <a:ext cx="844562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矢印: 下 12">
            <a:extLst>
              <a:ext uri="{FF2B5EF4-FFF2-40B4-BE49-F238E27FC236}">
                <a16:creationId xmlns:a16="http://schemas.microsoft.com/office/drawing/2014/main" id="{949EB436-3776-0F6C-C001-A49CA869B912}"/>
              </a:ext>
            </a:extLst>
          </p:cNvPr>
          <p:cNvSpPr/>
          <p:nvPr/>
        </p:nvSpPr>
        <p:spPr>
          <a:xfrm>
            <a:off x="5501612" y="4925605"/>
            <a:ext cx="1210614" cy="450759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E8A6048-92F7-4AD4-E469-F646F3E9EB1A}"/>
              </a:ext>
            </a:extLst>
          </p:cNvPr>
          <p:cNvSpPr txBox="1"/>
          <p:nvPr/>
        </p:nvSpPr>
        <p:spPr>
          <a:xfrm>
            <a:off x="551244" y="5417810"/>
            <a:ext cx="11089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それが「無償」はおかしいのでは？</a:t>
            </a:r>
            <a:endParaRPr lang="en-US" altLang="ja-JP" sz="44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185ECDFE-6480-9F4B-598D-8FB855A7F34A}"/>
              </a:ext>
            </a:extLst>
          </p:cNvPr>
          <p:cNvCxnSpPr>
            <a:cxnSpLocks/>
          </p:cNvCxnSpPr>
          <p:nvPr/>
        </p:nvCxnSpPr>
        <p:spPr>
          <a:xfrm>
            <a:off x="340493" y="1301007"/>
            <a:ext cx="11532852" cy="0"/>
          </a:xfrm>
          <a:prstGeom prst="lin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9596866-7301-B4AB-6D48-2A69EA8F92D2}"/>
              </a:ext>
            </a:extLst>
          </p:cNvPr>
          <p:cNvSpPr/>
          <p:nvPr/>
        </p:nvSpPr>
        <p:spPr>
          <a:xfrm>
            <a:off x="1" y="6505459"/>
            <a:ext cx="12191999" cy="35254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/>
              <a:t>©2024</a:t>
            </a:r>
            <a:r>
              <a:rPr kumimoji="1" lang="ja-JP" altLang="en-US" sz="1200" dirty="0"/>
              <a:t>　クリエイターズ・プレイス</a:t>
            </a:r>
          </a:p>
        </p:txBody>
      </p:sp>
    </p:spTree>
    <p:extLst>
      <p:ext uri="{BB962C8B-B14F-4D97-AF65-F5344CB8AC3E}">
        <p14:creationId xmlns:p14="http://schemas.microsoft.com/office/powerpoint/2010/main" val="2010692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65823658-A52F-928F-6682-EA89A52D9DE3}"/>
              </a:ext>
            </a:extLst>
          </p:cNvPr>
          <p:cNvSpPr/>
          <p:nvPr/>
        </p:nvSpPr>
        <p:spPr>
          <a:xfrm>
            <a:off x="493902" y="1651376"/>
            <a:ext cx="11206143" cy="21121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7341CDB-C6CC-C01F-2A04-7DFC6878BC2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1999" cy="35254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974CF7F-E2A7-BF34-8FB3-882BD636BD87}"/>
              </a:ext>
            </a:extLst>
          </p:cNvPr>
          <p:cNvSpPr txBox="1"/>
          <p:nvPr/>
        </p:nvSpPr>
        <p:spPr>
          <a:xfrm>
            <a:off x="340493" y="692168"/>
            <a:ext cx="34676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展開を目指す事業</a:t>
            </a:r>
            <a:endParaRPr kumimoji="1" lang="ja-JP" altLang="en-US" sz="3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7C0947D-647F-9387-F2EA-96517F49A8A7}"/>
              </a:ext>
            </a:extLst>
          </p:cNvPr>
          <p:cNvSpPr txBox="1"/>
          <p:nvPr/>
        </p:nvSpPr>
        <p:spPr>
          <a:xfrm>
            <a:off x="551244" y="1858379"/>
            <a:ext cx="11089510" cy="1636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ハブ形式のサブスク型創作作品公開プラットフォーム</a:t>
            </a:r>
            <a:endParaRPr lang="en-US" altLang="ja-JP" sz="32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en-US" altLang="ja-JP" sz="54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『</a:t>
            </a:r>
            <a:r>
              <a:rPr lang="ja-JP" altLang="en-US" sz="54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クリプレ！</a:t>
            </a:r>
            <a:r>
              <a:rPr lang="en-US" altLang="ja-JP" sz="54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』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6C4A467-2A04-7176-B115-03CB0E4CC1A9}"/>
              </a:ext>
            </a:extLst>
          </p:cNvPr>
          <p:cNvSpPr txBox="1"/>
          <p:nvPr/>
        </p:nvSpPr>
        <p:spPr>
          <a:xfrm>
            <a:off x="340493" y="4398104"/>
            <a:ext cx="4031873" cy="5539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 anchor="t">
            <a:spAutoFit/>
          </a:bodyPr>
          <a:lstStyle/>
          <a:p>
            <a:r>
              <a:rPr lang="en-US" altLang="ja-JP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『</a:t>
            </a:r>
            <a:r>
              <a:rPr lang="ja-JP" altLang="en-US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クリプレ！</a:t>
            </a:r>
            <a:r>
              <a:rPr lang="en-US" altLang="ja-JP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』</a:t>
            </a:r>
            <a:r>
              <a:rPr lang="ja-JP" altLang="en-US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の特徴</a:t>
            </a:r>
            <a:endParaRPr kumimoji="1" lang="ja-JP" altLang="en-US" sz="3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AA319E5-833F-019A-B91F-85F15083F98E}"/>
              </a:ext>
            </a:extLst>
          </p:cNvPr>
          <p:cNvSpPr txBox="1"/>
          <p:nvPr/>
        </p:nvSpPr>
        <p:spPr>
          <a:xfrm>
            <a:off x="563276" y="5206624"/>
            <a:ext cx="1108951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プラットフォームの形式として、「ハブ形式」を採用している</a:t>
            </a:r>
            <a:endParaRPr lang="en-US" altLang="ja-JP" sz="3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7A31BE5-ECF4-9E11-E0F8-2A6A3DB95324}"/>
              </a:ext>
            </a:extLst>
          </p:cNvPr>
          <p:cNvCxnSpPr>
            <a:cxnSpLocks/>
          </p:cNvCxnSpPr>
          <p:nvPr/>
        </p:nvCxnSpPr>
        <p:spPr>
          <a:xfrm>
            <a:off x="340493" y="1301007"/>
            <a:ext cx="11532852" cy="0"/>
          </a:xfrm>
          <a:prstGeom prst="lin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D2407F4-5053-A8EA-E1C0-89F58E874BD4}"/>
              </a:ext>
            </a:extLst>
          </p:cNvPr>
          <p:cNvSpPr/>
          <p:nvPr/>
        </p:nvSpPr>
        <p:spPr>
          <a:xfrm>
            <a:off x="1" y="6505459"/>
            <a:ext cx="12191999" cy="35254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/>
              <a:t>©2024</a:t>
            </a:r>
            <a:r>
              <a:rPr kumimoji="1" lang="ja-JP" altLang="en-US" sz="1200" dirty="0"/>
              <a:t>　クリエイターズ・プレイス</a:t>
            </a:r>
          </a:p>
        </p:txBody>
      </p:sp>
    </p:spTree>
    <p:extLst>
      <p:ext uri="{BB962C8B-B14F-4D97-AF65-F5344CB8AC3E}">
        <p14:creationId xmlns:p14="http://schemas.microsoft.com/office/powerpoint/2010/main" val="257760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7341CDB-C6CC-C01F-2A04-7DFC6878BC2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1999" cy="35254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F1F9CB5-1E74-F3E9-149B-A9EF19F71494}"/>
              </a:ext>
            </a:extLst>
          </p:cNvPr>
          <p:cNvSpPr txBox="1"/>
          <p:nvPr/>
        </p:nvSpPr>
        <p:spPr>
          <a:xfrm>
            <a:off x="340493" y="692168"/>
            <a:ext cx="5519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プラットフォーム形式の比較</a:t>
            </a:r>
            <a:endParaRPr kumimoji="1" lang="ja-JP" altLang="en-US" sz="3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14E96702-B22E-FA74-61CB-CC331418C4A5}"/>
              </a:ext>
            </a:extLst>
          </p:cNvPr>
          <p:cNvCxnSpPr>
            <a:cxnSpLocks/>
          </p:cNvCxnSpPr>
          <p:nvPr/>
        </p:nvCxnSpPr>
        <p:spPr>
          <a:xfrm>
            <a:off x="6096000" y="1573156"/>
            <a:ext cx="0" cy="47374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39EED77-2F8C-6164-B44B-E2818B98A294}"/>
              </a:ext>
            </a:extLst>
          </p:cNvPr>
          <p:cNvSpPr txBox="1"/>
          <p:nvPr/>
        </p:nvSpPr>
        <p:spPr>
          <a:xfrm>
            <a:off x="1327482" y="1575793"/>
            <a:ext cx="3441031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場所形式（既存）</a:t>
            </a:r>
            <a:endParaRPr kumimoji="1" lang="ja-JP" altLang="en-US" sz="3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1E7E4D3-EE4C-0E97-FE01-370A8D712A76}"/>
              </a:ext>
            </a:extLst>
          </p:cNvPr>
          <p:cNvSpPr txBox="1"/>
          <p:nvPr/>
        </p:nvSpPr>
        <p:spPr>
          <a:xfrm>
            <a:off x="7423488" y="1575792"/>
            <a:ext cx="3441031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ハブ形式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18847142-E90D-8A46-9D2A-B206D030B84D}"/>
              </a:ext>
            </a:extLst>
          </p:cNvPr>
          <p:cNvSpPr/>
          <p:nvPr/>
        </p:nvSpPr>
        <p:spPr>
          <a:xfrm>
            <a:off x="544865" y="3115644"/>
            <a:ext cx="5110717" cy="318860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7867C90E-6281-932C-F301-144A73BD1916}"/>
              </a:ext>
            </a:extLst>
          </p:cNvPr>
          <p:cNvGrpSpPr/>
          <p:nvPr/>
        </p:nvGrpSpPr>
        <p:grpSpPr>
          <a:xfrm>
            <a:off x="801474" y="4565572"/>
            <a:ext cx="4597497" cy="1472185"/>
            <a:chOff x="801474" y="2868200"/>
            <a:chExt cx="4597497" cy="1472185"/>
          </a:xfrm>
        </p:grpSpPr>
        <p:pic>
          <p:nvPicPr>
            <p:cNvPr id="15" name="グラフィックス 14" descr="女性アーティスト 単色塗りつぶし">
              <a:extLst>
                <a:ext uri="{FF2B5EF4-FFF2-40B4-BE49-F238E27FC236}">
                  <a16:creationId xmlns:a16="http://schemas.microsoft.com/office/drawing/2014/main" id="{0BE39F75-0562-90F6-8E44-B02B68CB0A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97832" y="2868200"/>
              <a:ext cx="687003" cy="687003"/>
            </a:xfrm>
            <a:prstGeom prst="rect">
              <a:avLst/>
            </a:prstGeom>
          </p:spPr>
        </p:pic>
        <p:pic>
          <p:nvPicPr>
            <p:cNvPr id="16" name="グラフィックス 15" descr="女性アーティスト 単色塗りつぶし">
              <a:extLst>
                <a:ext uri="{FF2B5EF4-FFF2-40B4-BE49-F238E27FC236}">
                  <a16:creationId xmlns:a16="http://schemas.microsoft.com/office/drawing/2014/main" id="{4E0D19D3-A29A-245C-F94B-C680BCDF66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756721" y="2868200"/>
              <a:ext cx="687003" cy="687003"/>
            </a:xfrm>
            <a:prstGeom prst="rect">
              <a:avLst/>
            </a:prstGeom>
          </p:spPr>
        </p:pic>
        <p:grpSp>
          <p:nvGrpSpPr>
            <p:cNvPr id="28" name="グループ化 27">
              <a:extLst>
                <a:ext uri="{FF2B5EF4-FFF2-40B4-BE49-F238E27FC236}">
                  <a16:creationId xmlns:a16="http://schemas.microsoft.com/office/drawing/2014/main" id="{AB5D30D8-6E5A-E602-9974-8F25465566E0}"/>
                </a:ext>
              </a:extLst>
            </p:cNvPr>
            <p:cNvGrpSpPr/>
            <p:nvPr/>
          </p:nvGrpSpPr>
          <p:grpSpPr>
            <a:xfrm>
              <a:off x="801474" y="3906308"/>
              <a:ext cx="1279721" cy="430654"/>
              <a:chOff x="1928896" y="3323043"/>
              <a:chExt cx="1279721" cy="430654"/>
            </a:xfrm>
          </p:grpSpPr>
          <p:pic>
            <p:nvPicPr>
              <p:cNvPr id="13" name="グラフィックス 12" descr="ユーザー 単色塗りつぶし">
                <a:extLst>
                  <a:ext uri="{FF2B5EF4-FFF2-40B4-BE49-F238E27FC236}">
                    <a16:creationId xmlns:a16="http://schemas.microsoft.com/office/drawing/2014/main" id="{1C034109-990C-1D35-C387-6E1938CE0B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355469" y="3323043"/>
                <a:ext cx="426575" cy="426575"/>
              </a:xfrm>
              <a:prstGeom prst="rect">
                <a:avLst/>
              </a:prstGeom>
            </p:spPr>
          </p:pic>
          <p:pic>
            <p:nvPicPr>
              <p:cNvPr id="17" name="グラフィックス 16" descr="ユーザー 単色塗りつぶし">
                <a:extLst>
                  <a:ext uri="{FF2B5EF4-FFF2-40B4-BE49-F238E27FC236}">
                    <a16:creationId xmlns:a16="http://schemas.microsoft.com/office/drawing/2014/main" id="{1F681302-5613-AD28-54FF-FB1EF0AC2E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1928896" y="3323044"/>
                <a:ext cx="426575" cy="426575"/>
              </a:xfrm>
              <a:prstGeom prst="rect">
                <a:avLst/>
              </a:prstGeom>
            </p:spPr>
          </p:pic>
          <p:pic>
            <p:nvPicPr>
              <p:cNvPr id="18" name="グラフィックス 17" descr="ユーザー 単色塗りつぶし">
                <a:extLst>
                  <a:ext uri="{FF2B5EF4-FFF2-40B4-BE49-F238E27FC236}">
                    <a16:creationId xmlns:a16="http://schemas.microsoft.com/office/drawing/2014/main" id="{F2FDC73F-1F29-7C81-BE48-2AF15CB592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782042" y="3327122"/>
                <a:ext cx="426575" cy="426575"/>
              </a:xfrm>
              <a:prstGeom prst="rect">
                <a:avLst/>
              </a:prstGeom>
            </p:spPr>
          </p:pic>
        </p:grpSp>
        <p:pic>
          <p:nvPicPr>
            <p:cNvPr id="29" name="グラフィックス 28" descr="女性アーティスト 単色塗りつぶし">
              <a:extLst>
                <a:ext uri="{FF2B5EF4-FFF2-40B4-BE49-F238E27FC236}">
                  <a16:creationId xmlns:a16="http://schemas.microsoft.com/office/drawing/2014/main" id="{8954A5F1-1A0E-6EBE-CF12-C3802EEA2D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415610" y="2868200"/>
              <a:ext cx="687003" cy="687003"/>
            </a:xfrm>
            <a:prstGeom prst="rect">
              <a:avLst/>
            </a:prstGeom>
          </p:spPr>
        </p:pic>
        <p:grpSp>
          <p:nvGrpSpPr>
            <p:cNvPr id="30" name="グループ化 29">
              <a:extLst>
                <a:ext uri="{FF2B5EF4-FFF2-40B4-BE49-F238E27FC236}">
                  <a16:creationId xmlns:a16="http://schemas.microsoft.com/office/drawing/2014/main" id="{D0D8FB18-D7A3-F719-66B5-A6D242F356B4}"/>
                </a:ext>
              </a:extLst>
            </p:cNvPr>
            <p:cNvGrpSpPr/>
            <p:nvPr/>
          </p:nvGrpSpPr>
          <p:grpSpPr>
            <a:xfrm>
              <a:off x="2460361" y="3906308"/>
              <a:ext cx="1279721" cy="430654"/>
              <a:chOff x="1928896" y="3323043"/>
              <a:chExt cx="1279721" cy="430654"/>
            </a:xfrm>
          </p:grpSpPr>
          <p:pic>
            <p:nvPicPr>
              <p:cNvPr id="31" name="グラフィックス 30" descr="ユーザー 単色塗りつぶし">
                <a:extLst>
                  <a:ext uri="{FF2B5EF4-FFF2-40B4-BE49-F238E27FC236}">
                    <a16:creationId xmlns:a16="http://schemas.microsoft.com/office/drawing/2014/main" id="{7D7AF5DB-4419-DD43-76D6-21B62D3226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355469" y="3323043"/>
                <a:ext cx="426575" cy="426575"/>
              </a:xfrm>
              <a:prstGeom prst="rect">
                <a:avLst/>
              </a:prstGeom>
            </p:spPr>
          </p:pic>
          <p:pic>
            <p:nvPicPr>
              <p:cNvPr id="32" name="グラフィックス 31" descr="ユーザー 単色塗りつぶし">
                <a:extLst>
                  <a:ext uri="{FF2B5EF4-FFF2-40B4-BE49-F238E27FC236}">
                    <a16:creationId xmlns:a16="http://schemas.microsoft.com/office/drawing/2014/main" id="{F9D70127-2922-399D-5CA2-454FE1267E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1928896" y="3323044"/>
                <a:ext cx="426575" cy="426575"/>
              </a:xfrm>
              <a:prstGeom prst="rect">
                <a:avLst/>
              </a:prstGeom>
            </p:spPr>
          </p:pic>
          <p:pic>
            <p:nvPicPr>
              <p:cNvPr id="33" name="グラフィックス 32" descr="ユーザー 単色塗りつぶし">
                <a:extLst>
                  <a:ext uri="{FF2B5EF4-FFF2-40B4-BE49-F238E27FC236}">
                    <a16:creationId xmlns:a16="http://schemas.microsoft.com/office/drawing/2014/main" id="{688D7AFE-36B9-746C-F044-BDF02A7778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782042" y="3327122"/>
                <a:ext cx="426575" cy="426575"/>
              </a:xfrm>
              <a:prstGeom prst="rect">
                <a:avLst/>
              </a:prstGeom>
            </p:spPr>
          </p:pic>
        </p:grpSp>
        <p:grpSp>
          <p:nvGrpSpPr>
            <p:cNvPr id="34" name="グループ化 33">
              <a:extLst>
                <a:ext uri="{FF2B5EF4-FFF2-40B4-BE49-F238E27FC236}">
                  <a16:creationId xmlns:a16="http://schemas.microsoft.com/office/drawing/2014/main" id="{E186731B-F67E-748A-01C9-86EBC70C388F}"/>
                </a:ext>
              </a:extLst>
            </p:cNvPr>
            <p:cNvGrpSpPr/>
            <p:nvPr/>
          </p:nvGrpSpPr>
          <p:grpSpPr>
            <a:xfrm>
              <a:off x="4119250" y="3909731"/>
              <a:ext cx="1279721" cy="430654"/>
              <a:chOff x="1928896" y="3323043"/>
              <a:chExt cx="1279721" cy="430654"/>
            </a:xfrm>
          </p:grpSpPr>
          <p:pic>
            <p:nvPicPr>
              <p:cNvPr id="35" name="グラフィックス 34" descr="ユーザー 単色塗りつぶし">
                <a:extLst>
                  <a:ext uri="{FF2B5EF4-FFF2-40B4-BE49-F238E27FC236}">
                    <a16:creationId xmlns:a16="http://schemas.microsoft.com/office/drawing/2014/main" id="{9D5383E0-7E1D-88AC-257D-0F6783C130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355469" y="3323043"/>
                <a:ext cx="426575" cy="426575"/>
              </a:xfrm>
              <a:prstGeom prst="rect">
                <a:avLst/>
              </a:prstGeom>
            </p:spPr>
          </p:pic>
          <p:pic>
            <p:nvPicPr>
              <p:cNvPr id="36" name="グラフィックス 35" descr="ユーザー 単色塗りつぶし">
                <a:extLst>
                  <a:ext uri="{FF2B5EF4-FFF2-40B4-BE49-F238E27FC236}">
                    <a16:creationId xmlns:a16="http://schemas.microsoft.com/office/drawing/2014/main" id="{DBE61011-2439-7A02-8DBE-F0E93CF120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1928896" y="3323044"/>
                <a:ext cx="426575" cy="426575"/>
              </a:xfrm>
              <a:prstGeom prst="rect">
                <a:avLst/>
              </a:prstGeom>
            </p:spPr>
          </p:pic>
          <p:pic>
            <p:nvPicPr>
              <p:cNvPr id="37" name="グラフィックス 36" descr="ユーザー 単色塗りつぶし">
                <a:extLst>
                  <a:ext uri="{FF2B5EF4-FFF2-40B4-BE49-F238E27FC236}">
                    <a16:creationId xmlns:a16="http://schemas.microsoft.com/office/drawing/2014/main" id="{CBCD7B54-99F0-52FC-5B44-E9946B4EA4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782042" y="3327122"/>
                <a:ext cx="426575" cy="426575"/>
              </a:xfrm>
              <a:prstGeom prst="rect">
                <a:avLst/>
              </a:prstGeom>
            </p:spPr>
          </p:pic>
        </p:grp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A2AF9836-4D8E-BDC5-AE29-42AF3B04EE5A}"/>
                </a:ext>
              </a:extLst>
            </p:cNvPr>
            <p:cNvCxnSpPr>
              <a:cxnSpLocks/>
              <a:stCxn id="15" idx="2"/>
              <a:endCxn id="17" idx="0"/>
            </p:cNvCxnSpPr>
            <p:nvPr/>
          </p:nvCxnSpPr>
          <p:spPr>
            <a:xfrm flipH="1">
              <a:off x="1014762" y="3555203"/>
              <a:ext cx="426572" cy="35110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9391899D-1086-3D5A-734F-895D7D70C0FF}"/>
                </a:ext>
              </a:extLst>
            </p:cNvPr>
            <p:cNvCxnSpPr>
              <a:cxnSpLocks/>
              <a:stCxn id="15" idx="2"/>
              <a:endCxn id="13" idx="0"/>
            </p:cNvCxnSpPr>
            <p:nvPr/>
          </p:nvCxnSpPr>
          <p:spPr>
            <a:xfrm>
              <a:off x="1441334" y="3555203"/>
              <a:ext cx="1" cy="35110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70F26475-5B93-63EF-D15E-340B996E88A5}"/>
                </a:ext>
              </a:extLst>
            </p:cNvPr>
            <p:cNvCxnSpPr>
              <a:cxnSpLocks/>
              <a:stCxn id="15" idx="2"/>
              <a:endCxn id="18" idx="0"/>
            </p:cNvCxnSpPr>
            <p:nvPr/>
          </p:nvCxnSpPr>
          <p:spPr>
            <a:xfrm>
              <a:off x="1441334" y="3555203"/>
              <a:ext cx="426574" cy="35518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CBC34D76-9091-AA53-1756-BA9BC5BCEC4B}"/>
                </a:ext>
              </a:extLst>
            </p:cNvPr>
            <p:cNvCxnSpPr>
              <a:cxnSpLocks/>
              <a:stCxn id="16" idx="2"/>
              <a:endCxn id="32" idx="0"/>
            </p:cNvCxnSpPr>
            <p:nvPr/>
          </p:nvCxnSpPr>
          <p:spPr>
            <a:xfrm flipH="1">
              <a:off x="2673649" y="3555203"/>
              <a:ext cx="426574" cy="35110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B0F009CD-1EB9-07E6-4A0D-BD4D3A99E5A5}"/>
                </a:ext>
              </a:extLst>
            </p:cNvPr>
            <p:cNvCxnSpPr>
              <a:cxnSpLocks/>
              <a:stCxn id="16" idx="2"/>
              <a:endCxn id="31" idx="0"/>
            </p:cNvCxnSpPr>
            <p:nvPr/>
          </p:nvCxnSpPr>
          <p:spPr>
            <a:xfrm flipH="1">
              <a:off x="3100222" y="3555203"/>
              <a:ext cx="1" cy="35110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08BE40E1-9F9A-B2BD-F4A0-011E64349B04}"/>
                </a:ext>
              </a:extLst>
            </p:cNvPr>
            <p:cNvCxnSpPr>
              <a:cxnSpLocks/>
              <a:stCxn id="16" idx="2"/>
              <a:endCxn id="33" idx="0"/>
            </p:cNvCxnSpPr>
            <p:nvPr/>
          </p:nvCxnSpPr>
          <p:spPr>
            <a:xfrm>
              <a:off x="3100223" y="3555203"/>
              <a:ext cx="426572" cy="35518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45A11EC2-A7EE-2AA9-8FC3-D6DB0780C929}"/>
                </a:ext>
              </a:extLst>
            </p:cNvPr>
            <p:cNvCxnSpPr>
              <a:cxnSpLocks/>
              <a:stCxn id="29" idx="2"/>
              <a:endCxn id="36" idx="0"/>
            </p:cNvCxnSpPr>
            <p:nvPr/>
          </p:nvCxnSpPr>
          <p:spPr>
            <a:xfrm flipH="1">
              <a:off x="4332538" y="3555203"/>
              <a:ext cx="426574" cy="35452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0279D079-20DC-40AF-C1EE-F0FA3DA7D140}"/>
                </a:ext>
              </a:extLst>
            </p:cNvPr>
            <p:cNvCxnSpPr>
              <a:cxnSpLocks/>
              <a:stCxn id="29" idx="2"/>
              <a:endCxn id="35" idx="0"/>
            </p:cNvCxnSpPr>
            <p:nvPr/>
          </p:nvCxnSpPr>
          <p:spPr>
            <a:xfrm flipH="1">
              <a:off x="4759111" y="3555203"/>
              <a:ext cx="1" cy="35452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A067A671-82AC-1DBB-C141-B6C52192A3E7}"/>
                </a:ext>
              </a:extLst>
            </p:cNvPr>
            <p:cNvCxnSpPr>
              <a:cxnSpLocks/>
              <a:stCxn id="29" idx="2"/>
              <a:endCxn id="37" idx="0"/>
            </p:cNvCxnSpPr>
            <p:nvPr/>
          </p:nvCxnSpPr>
          <p:spPr>
            <a:xfrm>
              <a:off x="4759112" y="3555203"/>
              <a:ext cx="426572" cy="35860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DE0B6248-5276-2084-6AAD-9633AEDB4628}"/>
              </a:ext>
            </a:extLst>
          </p:cNvPr>
          <p:cNvSpPr/>
          <p:nvPr/>
        </p:nvSpPr>
        <p:spPr>
          <a:xfrm>
            <a:off x="747659" y="3814019"/>
            <a:ext cx="1416474" cy="2244664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7D44591B-80E9-E94D-B6E4-D4E844EDB9D5}"/>
              </a:ext>
            </a:extLst>
          </p:cNvPr>
          <p:cNvSpPr/>
          <p:nvPr/>
        </p:nvSpPr>
        <p:spPr>
          <a:xfrm>
            <a:off x="2391984" y="3814019"/>
            <a:ext cx="1416474" cy="2244664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6D447BBD-28EE-517D-239A-B019609514B6}"/>
              </a:ext>
            </a:extLst>
          </p:cNvPr>
          <p:cNvSpPr/>
          <p:nvPr/>
        </p:nvSpPr>
        <p:spPr>
          <a:xfrm>
            <a:off x="4036309" y="3814019"/>
            <a:ext cx="1416474" cy="2244664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D2A9B69E-712C-336F-0CA3-3EBF79A58885}"/>
              </a:ext>
            </a:extLst>
          </p:cNvPr>
          <p:cNvSpPr txBox="1"/>
          <p:nvPr/>
        </p:nvSpPr>
        <p:spPr>
          <a:xfrm>
            <a:off x="881778" y="3821744"/>
            <a:ext cx="11482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A</a:t>
            </a:r>
            <a:r>
              <a:rPr lang="ja-JP" altLang="en-US" sz="2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さんの</a:t>
            </a:r>
            <a:endParaRPr lang="en-US" altLang="ja-JP" sz="2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lang="ja-JP" altLang="en-US" sz="2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プラン</a:t>
            </a:r>
            <a:endParaRPr lang="en-US" altLang="ja-JP" sz="2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9B5DAA7A-A200-4CAE-32E0-338F38C294B3}"/>
              </a:ext>
            </a:extLst>
          </p:cNvPr>
          <p:cNvSpPr txBox="1"/>
          <p:nvPr/>
        </p:nvSpPr>
        <p:spPr>
          <a:xfrm>
            <a:off x="2526102" y="3814017"/>
            <a:ext cx="11482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B</a:t>
            </a:r>
            <a:r>
              <a:rPr lang="ja-JP" altLang="en-US" sz="2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さんの</a:t>
            </a:r>
            <a:endParaRPr lang="en-US" altLang="ja-JP" sz="2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lang="ja-JP" altLang="en-US" sz="2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プラン</a:t>
            </a:r>
            <a:endParaRPr lang="en-US" altLang="ja-JP" sz="2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5E0B83AB-D71B-6B50-CBB7-719677EF5F1E}"/>
              </a:ext>
            </a:extLst>
          </p:cNvPr>
          <p:cNvSpPr txBox="1"/>
          <p:nvPr/>
        </p:nvSpPr>
        <p:spPr>
          <a:xfrm>
            <a:off x="4170427" y="3812109"/>
            <a:ext cx="11482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C</a:t>
            </a:r>
            <a:r>
              <a:rPr lang="ja-JP" altLang="en-US" sz="2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さんの</a:t>
            </a:r>
            <a:endParaRPr lang="en-US" altLang="ja-JP" sz="2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lang="ja-JP" altLang="en-US" sz="2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プラン</a:t>
            </a:r>
            <a:endParaRPr lang="en-US" altLang="ja-JP" sz="2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924A3046-E042-3E20-9881-A85073688A22}"/>
              </a:ext>
            </a:extLst>
          </p:cNvPr>
          <p:cNvSpPr txBox="1"/>
          <p:nvPr/>
        </p:nvSpPr>
        <p:spPr>
          <a:xfrm>
            <a:off x="1281267" y="3195050"/>
            <a:ext cx="3533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プラットフォーム</a:t>
            </a:r>
            <a:endParaRPr lang="en-US" altLang="ja-JP" sz="24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476359EB-8B20-30E0-2163-437CF70058B3}"/>
              </a:ext>
            </a:extLst>
          </p:cNvPr>
          <p:cNvSpPr txBox="1"/>
          <p:nvPr/>
        </p:nvSpPr>
        <p:spPr>
          <a:xfrm>
            <a:off x="988357" y="2307845"/>
            <a:ext cx="4223733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「場所」という価値</a:t>
            </a:r>
            <a:endParaRPr lang="en-US" altLang="ja-JP" sz="2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D0AE78C1-CA2C-BE81-8468-7A4136B10ECC}"/>
              </a:ext>
            </a:extLst>
          </p:cNvPr>
          <p:cNvSpPr txBox="1"/>
          <p:nvPr/>
        </p:nvSpPr>
        <p:spPr>
          <a:xfrm>
            <a:off x="6979910" y="2307845"/>
            <a:ext cx="4223733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「仲介」という価値</a:t>
            </a:r>
            <a:endParaRPr lang="en-US" altLang="ja-JP" sz="2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06" name="四角形: 角を丸くする 105">
            <a:extLst>
              <a:ext uri="{FF2B5EF4-FFF2-40B4-BE49-F238E27FC236}">
                <a16:creationId xmlns:a16="http://schemas.microsoft.com/office/drawing/2014/main" id="{E047CDC9-5971-4B9F-44E4-9B0C317F0BA7}"/>
              </a:ext>
            </a:extLst>
          </p:cNvPr>
          <p:cNvSpPr/>
          <p:nvPr/>
        </p:nvSpPr>
        <p:spPr>
          <a:xfrm>
            <a:off x="6979910" y="4479360"/>
            <a:ext cx="4223732" cy="47396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1F049B22-F21B-7975-80EB-21E12BBAE64C}"/>
              </a:ext>
            </a:extLst>
          </p:cNvPr>
          <p:cNvSpPr txBox="1"/>
          <p:nvPr/>
        </p:nvSpPr>
        <p:spPr>
          <a:xfrm>
            <a:off x="7377273" y="4449461"/>
            <a:ext cx="3533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プラットフォーム</a:t>
            </a:r>
            <a:endParaRPr lang="en-US" altLang="ja-JP" sz="24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pic>
        <p:nvPicPr>
          <p:cNvPr id="110" name="グラフィックス 109" descr="女性アーティスト 単色塗りつぶし">
            <a:extLst>
              <a:ext uri="{FF2B5EF4-FFF2-40B4-BE49-F238E27FC236}">
                <a16:creationId xmlns:a16="http://schemas.microsoft.com/office/drawing/2014/main" id="{06F598D2-E377-577E-B46D-F4BCEBE94D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93422" y="3457970"/>
            <a:ext cx="687003" cy="687003"/>
          </a:xfrm>
          <a:prstGeom prst="rect">
            <a:avLst/>
          </a:prstGeom>
        </p:spPr>
      </p:pic>
      <p:pic>
        <p:nvPicPr>
          <p:cNvPr id="111" name="グラフィックス 110" descr="女性アーティスト 単色塗りつぶし">
            <a:extLst>
              <a:ext uri="{FF2B5EF4-FFF2-40B4-BE49-F238E27FC236}">
                <a16:creationId xmlns:a16="http://schemas.microsoft.com/office/drawing/2014/main" id="{034E9D9A-BA19-296E-8B94-CAC77CCC7A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52311" y="3457970"/>
            <a:ext cx="687003" cy="687003"/>
          </a:xfrm>
          <a:prstGeom prst="rect">
            <a:avLst/>
          </a:prstGeom>
        </p:spPr>
      </p:pic>
      <p:pic>
        <p:nvPicPr>
          <p:cNvPr id="113" name="グラフィックス 112" descr="女性アーティスト 単色塗りつぶし">
            <a:extLst>
              <a:ext uri="{FF2B5EF4-FFF2-40B4-BE49-F238E27FC236}">
                <a16:creationId xmlns:a16="http://schemas.microsoft.com/office/drawing/2014/main" id="{D4055FAC-9451-1F29-598E-49B4E0AA75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411200" y="3457970"/>
            <a:ext cx="687003" cy="687003"/>
          </a:xfrm>
          <a:prstGeom prst="rect">
            <a:avLst/>
          </a:prstGeom>
        </p:spPr>
      </p:pic>
      <p:cxnSp>
        <p:nvCxnSpPr>
          <p:cNvPr id="134" name="直線コネクタ 133">
            <a:extLst>
              <a:ext uri="{FF2B5EF4-FFF2-40B4-BE49-F238E27FC236}">
                <a16:creationId xmlns:a16="http://schemas.microsoft.com/office/drawing/2014/main" id="{CB63FC97-D27D-2E52-6E87-03B754B652B9}"/>
              </a:ext>
            </a:extLst>
          </p:cNvPr>
          <p:cNvCxnSpPr>
            <a:cxnSpLocks/>
            <a:stCxn id="110" idx="2"/>
            <a:endCxn id="106" idx="0"/>
          </p:cNvCxnSpPr>
          <p:nvPr/>
        </p:nvCxnSpPr>
        <p:spPr>
          <a:xfrm>
            <a:off x="7436924" y="4144973"/>
            <a:ext cx="1654852" cy="3343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7" name="直線コネクタ 136">
            <a:extLst>
              <a:ext uri="{FF2B5EF4-FFF2-40B4-BE49-F238E27FC236}">
                <a16:creationId xmlns:a16="http://schemas.microsoft.com/office/drawing/2014/main" id="{772BB92D-CC78-D19F-52A4-206CCC2F4569}"/>
              </a:ext>
            </a:extLst>
          </p:cNvPr>
          <p:cNvCxnSpPr>
            <a:cxnSpLocks/>
            <a:stCxn id="111" idx="2"/>
            <a:endCxn id="106" idx="0"/>
          </p:cNvCxnSpPr>
          <p:nvPr/>
        </p:nvCxnSpPr>
        <p:spPr>
          <a:xfrm flipH="1">
            <a:off x="9091776" y="4144973"/>
            <a:ext cx="4037" cy="3343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0" name="直線コネクタ 139">
            <a:extLst>
              <a:ext uri="{FF2B5EF4-FFF2-40B4-BE49-F238E27FC236}">
                <a16:creationId xmlns:a16="http://schemas.microsoft.com/office/drawing/2014/main" id="{CA9E6AB1-7E45-CCC4-D3BC-805C8479BC08}"/>
              </a:ext>
            </a:extLst>
          </p:cNvPr>
          <p:cNvCxnSpPr>
            <a:cxnSpLocks/>
            <a:stCxn id="113" idx="2"/>
            <a:endCxn id="106" idx="0"/>
          </p:cNvCxnSpPr>
          <p:nvPr/>
        </p:nvCxnSpPr>
        <p:spPr>
          <a:xfrm flipH="1">
            <a:off x="9091776" y="4144973"/>
            <a:ext cx="1662926" cy="3343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48" name="グループ化 147">
            <a:extLst>
              <a:ext uri="{FF2B5EF4-FFF2-40B4-BE49-F238E27FC236}">
                <a16:creationId xmlns:a16="http://schemas.microsoft.com/office/drawing/2014/main" id="{B9FEA8E1-3FD9-629E-AC94-2B23A447F166}"/>
              </a:ext>
            </a:extLst>
          </p:cNvPr>
          <p:cNvGrpSpPr/>
          <p:nvPr/>
        </p:nvGrpSpPr>
        <p:grpSpPr>
          <a:xfrm>
            <a:off x="6549269" y="5563054"/>
            <a:ext cx="5104421" cy="438607"/>
            <a:chOff x="6797064" y="5598899"/>
            <a:chExt cx="5104421" cy="438607"/>
          </a:xfrm>
        </p:grpSpPr>
        <p:grpSp>
          <p:nvGrpSpPr>
            <p:cNvPr id="112" name="グループ化 111">
              <a:extLst>
                <a:ext uri="{FF2B5EF4-FFF2-40B4-BE49-F238E27FC236}">
                  <a16:creationId xmlns:a16="http://schemas.microsoft.com/office/drawing/2014/main" id="{1DF52185-E1AD-B045-D5BC-C95B9658E02D}"/>
                </a:ext>
              </a:extLst>
            </p:cNvPr>
            <p:cNvGrpSpPr/>
            <p:nvPr/>
          </p:nvGrpSpPr>
          <p:grpSpPr>
            <a:xfrm>
              <a:off x="6797064" y="5602978"/>
              <a:ext cx="1279721" cy="430654"/>
              <a:chOff x="1928896" y="3323043"/>
              <a:chExt cx="1279721" cy="430654"/>
            </a:xfrm>
          </p:grpSpPr>
          <p:pic>
            <p:nvPicPr>
              <p:cNvPr id="131" name="グラフィックス 130" descr="ユーザー 単色塗りつぶし">
                <a:extLst>
                  <a:ext uri="{FF2B5EF4-FFF2-40B4-BE49-F238E27FC236}">
                    <a16:creationId xmlns:a16="http://schemas.microsoft.com/office/drawing/2014/main" id="{FB47BF78-F353-8F91-0D07-159161342F7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355469" y="3323043"/>
                <a:ext cx="426575" cy="426575"/>
              </a:xfrm>
              <a:prstGeom prst="rect">
                <a:avLst/>
              </a:prstGeom>
            </p:spPr>
          </p:pic>
          <p:pic>
            <p:nvPicPr>
              <p:cNvPr id="132" name="グラフィックス 131" descr="ユーザー 単色塗りつぶし">
                <a:extLst>
                  <a:ext uri="{FF2B5EF4-FFF2-40B4-BE49-F238E27FC236}">
                    <a16:creationId xmlns:a16="http://schemas.microsoft.com/office/drawing/2014/main" id="{034D785C-C078-F95D-9501-357D93426D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1928896" y="3323044"/>
                <a:ext cx="426575" cy="426575"/>
              </a:xfrm>
              <a:prstGeom prst="rect">
                <a:avLst/>
              </a:prstGeom>
            </p:spPr>
          </p:pic>
          <p:pic>
            <p:nvPicPr>
              <p:cNvPr id="133" name="グラフィックス 132" descr="ユーザー 単色塗りつぶし">
                <a:extLst>
                  <a:ext uri="{FF2B5EF4-FFF2-40B4-BE49-F238E27FC236}">
                    <a16:creationId xmlns:a16="http://schemas.microsoft.com/office/drawing/2014/main" id="{3CF81C56-0407-AED0-D8A5-6C6A992CC0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782042" y="3327122"/>
                <a:ext cx="426575" cy="426575"/>
              </a:xfrm>
              <a:prstGeom prst="rect">
                <a:avLst/>
              </a:prstGeom>
            </p:spPr>
          </p:pic>
        </p:grpSp>
        <p:grpSp>
          <p:nvGrpSpPr>
            <p:cNvPr id="114" name="グループ化 113">
              <a:extLst>
                <a:ext uri="{FF2B5EF4-FFF2-40B4-BE49-F238E27FC236}">
                  <a16:creationId xmlns:a16="http://schemas.microsoft.com/office/drawing/2014/main" id="{CB2B9193-A389-3ADE-69A1-04FAEEC5B627}"/>
                </a:ext>
              </a:extLst>
            </p:cNvPr>
            <p:cNvGrpSpPr/>
            <p:nvPr/>
          </p:nvGrpSpPr>
          <p:grpSpPr>
            <a:xfrm>
              <a:off x="9348989" y="5604361"/>
              <a:ext cx="1279721" cy="430654"/>
              <a:chOff x="1928896" y="3323043"/>
              <a:chExt cx="1279721" cy="430654"/>
            </a:xfrm>
          </p:grpSpPr>
          <p:pic>
            <p:nvPicPr>
              <p:cNvPr id="128" name="グラフィックス 127" descr="ユーザー 単色塗りつぶし">
                <a:extLst>
                  <a:ext uri="{FF2B5EF4-FFF2-40B4-BE49-F238E27FC236}">
                    <a16:creationId xmlns:a16="http://schemas.microsoft.com/office/drawing/2014/main" id="{F7E5BD4A-82BB-DE32-F4FE-46F8FA441D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355469" y="3323043"/>
                <a:ext cx="426575" cy="426575"/>
              </a:xfrm>
              <a:prstGeom prst="rect">
                <a:avLst/>
              </a:prstGeom>
            </p:spPr>
          </p:pic>
          <p:pic>
            <p:nvPicPr>
              <p:cNvPr id="129" name="グラフィックス 128" descr="ユーザー 単色塗りつぶし">
                <a:extLst>
                  <a:ext uri="{FF2B5EF4-FFF2-40B4-BE49-F238E27FC236}">
                    <a16:creationId xmlns:a16="http://schemas.microsoft.com/office/drawing/2014/main" id="{6621BD46-24A2-AC42-F24E-0BF39D14DDD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1928896" y="3323044"/>
                <a:ext cx="426575" cy="426575"/>
              </a:xfrm>
              <a:prstGeom prst="rect">
                <a:avLst/>
              </a:prstGeom>
            </p:spPr>
          </p:pic>
          <p:pic>
            <p:nvPicPr>
              <p:cNvPr id="130" name="グラフィックス 129" descr="ユーザー 単色塗りつぶし">
                <a:extLst>
                  <a:ext uri="{FF2B5EF4-FFF2-40B4-BE49-F238E27FC236}">
                    <a16:creationId xmlns:a16="http://schemas.microsoft.com/office/drawing/2014/main" id="{1DA4CBE5-5AFF-6E7E-7A3C-10D42D5790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782042" y="3327122"/>
                <a:ext cx="426575" cy="426575"/>
              </a:xfrm>
              <a:prstGeom prst="rect">
                <a:avLst/>
              </a:prstGeom>
            </p:spPr>
          </p:pic>
        </p:grpSp>
        <p:grpSp>
          <p:nvGrpSpPr>
            <p:cNvPr id="115" name="グループ化 114">
              <a:extLst>
                <a:ext uri="{FF2B5EF4-FFF2-40B4-BE49-F238E27FC236}">
                  <a16:creationId xmlns:a16="http://schemas.microsoft.com/office/drawing/2014/main" id="{B179E2D0-6798-4193-F837-B4DE56EAD6E4}"/>
                </a:ext>
              </a:extLst>
            </p:cNvPr>
            <p:cNvGrpSpPr/>
            <p:nvPr/>
          </p:nvGrpSpPr>
          <p:grpSpPr>
            <a:xfrm>
              <a:off x="10621764" y="5606852"/>
              <a:ext cx="1279721" cy="430654"/>
              <a:chOff x="1928896" y="3323043"/>
              <a:chExt cx="1279721" cy="430654"/>
            </a:xfrm>
          </p:grpSpPr>
          <p:pic>
            <p:nvPicPr>
              <p:cNvPr id="125" name="グラフィックス 124" descr="ユーザー 単色塗りつぶし">
                <a:extLst>
                  <a:ext uri="{FF2B5EF4-FFF2-40B4-BE49-F238E27FC236}">
                    <a16:creationId xmlns:a16="http://schemas.microsoft.com/office/drawing/2014/main" id="{987959B2-0E71-99F0-69AD-8889D742CC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355469" y="3323043"/>
                <a:ext cx="426575" cy="426575"/>
              </a:xfrm>
              <a:prstGeom prst="rect">
                <a:avLst/>
              </a:prstGeom>
            </p:spPr>
          </p:pic>
          <p:pic>
            <p:nvPicPr>
              <p:cNvPr id="126" name="グラフィックス 125" descr="ユーザー 単色塗りつぶし">
                <a:extLst>
                  <a:ext uri="{FF2B5EF4-FFF2-40B4-BE49-F238E27FC236}">
                    <a16:creationId xmlns:a16="http://schemas.microsoft.com/office/drawing/2014/main" id="{30A282D4-5842-4BC2-E5FA-66CBC6BD3F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1928896" y="3323044"/>
                <a:ext cx="426575" cy="426575"/>
              </a:xfrm>
              <a:prstGeom prst="rect">
                <a:avLst/>
              </a:prstGeom>
            </p:spPr>
          </p:pic>
          <p:pic>
            <p:nvPicPr>
              <p:cNvPr id="127" name="グラフィックス 126" descr="ユーザー 単色塗りつぶし">
                <a:extLst>
                  <a:ext uri="{FF2B5EF4-FFF2-40B4-BE49-F238E27FC236}">
                    <a16:creationId xmlns:a16="http://schemas.microsoft.com/office/drawing/2014/main" id="{59FF5073-819A-4612-F689-96E1D9E0691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782042" y="3327122"/>
                <a:ext cx="426575" cy="426575"/>
              </a:xfrm>
              <a:prstGeom prst="rect">
                <a:avLst/>
              </a:prstGeom>
            </p:spPr>
          </p:pic>
        </p:grpSp>
        <p:grpSp>
          <p:nvGrpSpPr>
            <p:cNvPr id="144" name="グループ化 143">
              <a:extLst>
                <a:ext uri="{FF2B5EF4-FFF2-40B4-BE49-F238E27FC236}">
                  <a16:creationId xmlns:a16="http://schemas.microsoft.com/office/drawing/2014/main" id="{E849216C-2351-C796-4262-DB6CA9BBEBFA}"/>
                </a:ext>
              </a:extLst>
            </p:cNvPr>
            <p:cNvGrpSpPr/>
            <p:nvPr/>
          </p:nvGrpSpPr>
          <p:grpSpPr>
            <a:xfrm>
              <a:off x="8080917" y="5598899"/>
              <a:ext cx="1279721" cy="430654"/>
              <a:chOff x="1928896" y="3323043"/>
              <a:chExt cx="1279721" cy="430654"/>
            </a:xfrm>
          </p:grpSpPr>
          <p:pic>
            <p:nvPicPr>
              <p:cNvPr id="145" name="グラフィックス 144" descr="ユーザー 単色塗りつぶし">
                <a:extLst>
                  <a:ext uri="{FF2B5EF4-FFF2-40B4-BE49-F238E27FC236}">
                    <a16:creationId xmlns:a16="http://schemas.microsoft.com/office/drawing/2014/main" id="{C8A566BE-67E0-7B7C-1414-2D23F4B315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355469" y="3323043"/>
                <a:ext cx="426575" cy="426575"/>
              </a:xfrm>
              <a:prstGeom prst="rect">
                <a:avLst/>
              </a:prstGeom>
            </p:spPr>
          </p:pic>
          <p:pic>
            <p:nvPicPr>
              <p:cNvPr id="146" name="グラフィックス 145" descr="ユーザー 単色塗りつぶし">
                <a:extLst>
                  <a:ext uri="{FF2B5EF4-FFF2-40B4-BE49-F238E27FC236}">
                    <a16:creationId xmlns:a16="http://schemas.microsoft.com/office/drawing/2014/main" id="{E86EBC27-42B0-25A7-5293-11DE2F2FA45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1928896" y="3323044"/>
                <a:ext cx="426575" cy="426575"/>
              </a:xfrm>
              <a:prstGeom prst="rect">
                <a:avLst/>
              </a:prstGeom>
            </p:spPr>
          </p:pic>
          <p:pic>
            <p:nvPicPr>
              <p:cNvPr id="147" name="グラフィックス 146" descr="ユーザー 単色塗りつぶし">
                <a:extLst>
                  <a:ext uri="{FF2B5EF4-FFF2-40B4-BE49-F238E27FC236}">
                    <a16:creationId xmlns:a16="http://schemas.microsoft.com/office/drawing/2014/main" id="{44AB2DAF-3625-2CBD-28AD-715557BF99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782042" y="3327122"/>
                <a:ext cx="426575" cy="426575"/>
              </a:xfrm>
              <a:prstGeom prst="rect">
                <a:avLst/>
              </a:prstGeom>
            </p:spPr>
          </p:pic>
        </p:grpSp>
      </p:grpSp>
      <p:sp>
        <p:nvSpPr>
          <p:cNvPr id="149" name="正方形/長方形 148">
            <a:extLst>
              <a:ext uri="{FF2B5EF4-FFF2-40B4-BE49-F238E27FC236}">
                <a16:creationId xmlns:a16="http://schemas.microsoft.com/office/drawing/2014/main" id="{0219A4FC-6777-AB71-0AD9-BA0F0BE81EE4}"/>
              </a:ext>
            </a:extLst>
          </p:cNvPr>
          <p:cNvSpPr/>
          <p:nvPr/>
        </p:nvSpPr>
        <p:spPr>
          <a:xfrm>
            <a:off x="6411665" y="5504332"/>
            <a:ext cx="5379058" cy="796251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E96F7D6F-B2DD-F230-6DC6-2072E38C284B}"/>
              </a:ext>
            </a:extLst>
          </p:cNvPr>
          <p:cNvSpPr txBox="1"/>
          <p:nvPr/>
        </p:nvSpPr>
        <p:spPr>
          <a:xfrm>
            <a:off x="6870357" y="3111341"/>
            <a:ext cx="11482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A</a:t>
            </a:r>
            <a:r>
              <a:rPr lang="ja-JP" altLang="en-US" sz="2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さん</a:t>
            </a:r>
            <a:endParaRPr lang="en-US" altLang="ja-JP" sz="2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51" name="テキスト ボックス 150">
            <a:extLst>
              <a:ext uri="{FF2B5EF4-FFF2-40B4-BE49-F238E27FC236}">
                <a16:creationId xmlns:a16="http://schemas.microsoft.com/office/drawing/2014/main" id="{B5271D5A-1B1D-20EF-07CA-8E8A14A5E396}"/>
              </a:ext>
            </a:extLst>
          </p:cNvPr>
          <p:cNvSpPr txBox="1"/>
          <p:nvPr/>
        </p:nvSpPr>
        <p:spPr>
          <a:xfrm>
            <a:off x="8517657" y="3111341"/>
            <a:ext cx="11482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B</a:t>
            </a:r>
            <a:r>
              <a:rPr lang="ja-JP" altLang="en-US" sz="2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さん</a:t>
            </a:r>
            <a:endParaRPr lang="en-US" altLang="ja-JP" sz="2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52" name="テキスト ボックス 151">
            <a:extLst>
              <a:ext uri="{FF2B5EF4-FFF2-40B4-BE49-F238E27FC236}">
                <a16:creationId xmlns:a16="http://schemas.microsoft.com/office/drawing/2014/main" id="{4F7A945C-F977-3E65-EC04-F963BF446476}"/>
              </a:ext>
            </a:extLst>
          </p:cNvPr>
          <p:cNvSpPr txBox="1"/>
          <p:nvPr/>
        </p:nvSpPr>
        <p:spPr>
          <a:xfrm>
            <a:off x="10180582" y="3111341"/>
            <a:ext cx="11482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C</a:t>
            </a:r>
            <a:r>
              <a:rPr lang="ja-JP" altLang="en-US" sz="2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さん</a:t>
            </a:r>
            <a:endParaRPr lang="en-US" altLang="ja-JP" sz="2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53" name="テキスト ボックス 152">
            <a:extLst>
              <a:ext uri="{FF2B5EF4-FFF2-40B4-BE49-F238E27FC236}">
                <a16:creationId xmlns:a16="http://schemas.microsoft.com/office/drawing/2014/main" id="{CB6E804D-212C-E002-C990-48FFA42ACD3D}"/>
              </a:ext>
            </a:extLst>
          </p:cNvPr>
          <p:cNvSpPr txBox="1"/>
          <p:nvPr/>
        </p:nvSpPr>
        <p:spPr>
          <a:xfrm>
            <a:off x="7976832" y="5889158"/>
            <a:ext cx="22375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プラン加入者</a:t>
            </a:r>
            <a:endParaRPr lang="en-US" altLang="ja-JP" sz="2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54" name="矢印: 下 153">
            <a:extLst>
              <a:ext uri="{FF2B5EF4-FFF2-40B4-BE49-F238E27FC236}">
                <a16:creationId xmlns:a16="http://schemas.microsoft.com/office/drawing/2014/main" id="{48A7BE6D-1947-BC85-C1B9-E22876DE799C}"/>
              </a:ext>
            </a:extLst>
          </p:cNvPr>
          <p:cNvSpPr/>
          <p:nvPr/>
        </p:nvSpPr>
        <p:spPr>
          <a:xfrm>
            <a:off x="8614418" y="5054222"/>
            <a:ext cx="954713" cy="32181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DD6C15FA-A82B-D7CD-7FFC-F1FC170179EE}"/>
              </a:ext>
            </a:extLst>
          </p:cNvPr>
          <p:cNvCxnSpPr>
            <a:cxnSpLocks/>
          </p:cNvCxnSpPr>
          <p:nvPr/>
        </p:nvCxnSpPr>
        <p:spPr>
          <a:xfrm>
            <a:off x="340493" y="1301007"/>
            <a:ext cx="11532852" cy="0"/>
          </a:xfrm>
          <a:prstGeom prst="lin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BEF2CC7-5A75-25F3-E6B6-356A5A9B965F}"/>
              </a:ext>
            </a:extLst>
          </p:cNvPr>
          <p:cNvSpPr/>
          <p:nvPr/>
        </p:nvSpPr>
        <p:spPr>
          <a:xfrm>
            <a:off x="1" y="6505459"/>
            <a:ext cx="12191999" cy="35254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/>
              <a:t>©2024</a:t>
            </a:r>
            <a:r>
              <a:rPr kumimoji="1" lang="ja-JP" altLang="en-US" sz="1200" dirty="0"/>
              <a:t>　クリエイターズ・プレイス</a:t>
            </a:r>
          </a:p>
        </p:txBody>
      </p:sp>
    </p:spTree>
    <p:extLst>
      <p:ext uri="{BB962C8B-B14F-4D97-AF65-F5344CB8AC3E}">
        <p14:creationId xmlns:p14="http://schemas.microsoft.com/office/powerpoint/2010/main" val="4222036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7341CDB-C6CC-C01F-2A04-7DFC6878BC2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1999" cy="35254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BA94EDA-66F7-FCB1-6301-DD294BF0E612}"/>
              </a:ext>
            </a:extLst>
          </p:cNvPr>
          <p:cNvSpPr txBox="1"/>
          <p:nvPr/>
        </p:nvSpPr>
        <p:spPr>
          <a:xfrm>
            <a:off x="341640" y="1720287"/>
            <a:ext cx="4801314" cy="5539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 anchor="t">
            <a:spAutoFit/>
          </a:bodyPr>
          <a:lstStyle/>
          <a:p>
            <a:r>
              <a:rPr kumimoji="1" lang="ja-JP" altLang="en-US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作品への「値付け」が不要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07214B4-7939-CADC-24C7-04A7C369D9B9}"/>
              </a:ext>
            </a:extLst>
          </p:cNvPr>
          <p:cNvSpPr txBox="1"/>
          <p:nvPr/>
        </p:nvSpPr>
        <p:spPr>
          <a:xfrm>
            <a:off x="340493" y="692168"/>
            <a:ext cx="46987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『</a:t>
            </a:r>
            <a:r>
              <a:rPr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クリプレ！</a:t>
            </a:r>
            <a:r>
              <a:rPr lang="en-US" altLang="ja-JP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』</a:t>
            </a:r>
            <a:r>
              <a:rPr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の優位性</a:t>
            </a:r>
            <a:endParaRPr kumimoji="1" lang="ja-JP" altLang="en-US" sz="3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E8FEBBA-93C3-D7C0-0A30-C0BF5C768702}"/>
              </a:ext>
            </a:extLst>
          </p:cNvPr>
          <p:cNvSpPr txBox="1"/>
          <p:nvPr/>
        </p:nvSpPr>
        <p:spPr>
          <a:xfrm>
            <a:off x="506781" y="2606005"/>
            <a:ext cx="112061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プラン金額を決定するのは、クリエイターズ・プレイス</a:t>
            </a:r>
            <a:endParaRPr kumimoji="1" lang="ja-JP" altLang="en-US" sz="3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16DB3B1D-7D13-2F9E-4B76-A6CB7DB03856}"/>
              </a:ext>
            </a:extLst>
          </p:cNvPr>
          <p:cNvCxnSpPr>
            <a:cxnSpLocks/>
          </p:cNvCxnSpPr>
          <p:nvPr/>
        </p:nvCxnSpPr>
        <p:spPr>
          <a:xfrm>
            <a:off x="340493" y="1301007"/>
            <a:ext cx="11532852" cy="0"/>
          </a:xfrm>
          <a:prstGeom prst="lin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332507E-B270-582B-016C-8EC3B7CBFF6D}"/>
              </a:ext>
            </a:extLst>
          </p:cNvPr>
          <p:cNvSpPr txBox="1"/>
          <p:nvPr/>
        </p:nvSpPr>
        <p:spPr>
          <a:xfrm>
            <a:off x="340493" y="3604206"/>
            <a:ext cx="7109639" cy="5539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 anchor="t">
            <a:spAutoFit/>
          </a:bodyPr>
          <a:lstStyle/>
          <a:p>
            <a:r>
              <a:rPr lang="ja-JP" altLang="en-US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活動に対する「義務感」が生まれにくい</a:t>
            </a:r>
            <a:endParaRPr kumimoji="1" lang="ja-JP" altLang="en-US" sz="3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8CFD94C-F62F-1DA7-B051-F8F19BBBA468}"/>
              </a:ext>
            </a:extLst>
          </p:cNvPr>
          <p:cNvSpPr txBox="1"/>
          <p:nvPr/>
        </p:nvSpPr>
        <p:spPr>
          <a:xfrm>
            <a:off x="617581" y="4515991"/>
            <a:ext cx="11089510" cy="1311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プラン加入者が支払う会員費を、閲覧数に応じて分配する形式</a:t>
            </a:r>
            <a:endParaRPr lang="en-US" altLang="ja-JP" sz="3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3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→　自身の活動と受け取る金額（支援）が一致する</a:t>
            </a:r>
            <a:endParaRPr lang="en-US" altLang="ja-JP" sz="3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4D2D0D7-B057-08BF-26A3-5834705B58C3}"/>
              </a:ext>
            </a:extLst>
          </p:cNvPr>
          <p:cNvSpPr/>
          <p:nvPr/>
        </p:nvSpPr>
        <p:spPr>
          <a:xfrm>
            <a:off x="1" y="6505459"/>
            <a:ext cx="12191999" cy="35254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/>
              <a:t>©2024</a:t>
            </a:r>
            <a:r>
              <a:rPr kumimoji="1" lang="ja-JP" altLang="en-US" sz="1200" dirty="0"/>
              <a:t>　クリエイターズ・プレイス</a:t>
            </a:r>
          </a:p>
        </p:txBody>
      </p:sp>
    </p:spTree>
    <p:extLst>
      <p:ext uri="{BB962C8B-B14F-4D97-AF65-F5344CB8AC3E}">
        <p14:creationId xmlns:p14="http://schemas.microsoft.com/office/powerpoint/2010/main" val="1718746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1380</TotalTime>
  <Words>790</Words>
  <Application>Microsoft Office PowerPoint</Application>
  <PresentationFormat>ワイド画面</PresentationFormat>
  <Paragraphs>108</Paragraphs>
  <Slides>13</Slides>
  <Notes>13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2" baseType="lpstr">
      <vt:lpstr>HGPｺﾞｼｯｸE</vt:lpstr>
      <vt:lpstr>HGP創英角ｺﾞｼｯｸUB</vt:lpstr>
      <vt:lpstr>HGSｺﾞｼｯｸE</vt:lpstr>
      <vt:lpstr>HGS創英角ｺﾞｼｯｸUB</vt:lpstr>
      <vt:lpstr>游ゴシック</vt:lpstr>
      <vt:lpstr>游ゴシック Light</vt:lpstr>
      <vt:lpstr>游明朝</vt:lpstr>
      <vt:lpstr>Arial</vt:lpstr>
      <vt:lpstr>Office テーマ</vt:lpstr>
      <vt:lpstr>ハブ形式のサブスク型創作作品公開プラットフォーム 『クリプレ！』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takeshi kawakami</dc:creator>
  <cp:lastModifiedBy>takeshi kawakami</cp:lastModifiedBy>
  <cp:revision>5</cp:revision>
  <dcterms:created xsi:type="dcterms:W3CDTF">2024-04-27T10:28:31Z</dcterms:created>
  <dcterms:modified xsi:type="dcterms:W3CDTF">2024-05-12T12:03:37Z</dcterms:modified>
</cp:coreProperties>
</file>